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notesSlides/notesSlide26.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1"/>
  </p:notesMasterIdLst>
  <p:handoutMasterIdLst>
    <p:handoutMasterId r:id="rId32"/>
  </p:handoutMasterIdLst>
  <p:sldIdLst>
    <p:sldId id="291" r:id="rId2"/>
    <p:sldId id="395" r:id="rId3"/>
    <p:sldId id="343" r:id="rId4"/>
    <p:sldId id="333" r:id="rId5"/>
    <p:sldId id="374" r:id="rId6"/>
    <p:sldId id="381" r:id="rId7"/>
    <p:sldId id="380" r:id="rId8"/>
    <p:sldId id="373" r:id="rId9"/>
    <p:sldId id="376" r:id="rId10"/>
    <p:sldId id="423" r:id="rId11"/>
    <p:sldId id="397" r:id="rId12"/>
    <p:sldId id="428" r:id="rId13"/>
    <p:sldId id="399" r:id="rId14"/>
    <p:sldId id="400" r:id="rId15"/>
    <p:sldId id="415" r:id="rId16"/>
    <p:sldId id="403" r:id="rId17"/>
    <p:sldId id="416" r:id="rId18"/>
    <p:sldId id="404" r:id="rId19"/>
    <p:sldId id="417" r:id="rId20"/>
    <p:sldId id="405" r:id="rId21"/>
    <p:sldId id="418" r:id="rId22"/>
    <p:sldId id="406" r:id="rId23"/>
    <p:sldId id="424" r:id="rId24"/>
    <p:sldId id="407" r:id="rId25"/>
    <p:sldId id="421" r:id="rId26"/>
    <p:sldId id="426" r:id="rId27"/>
    <p:sldId id="408" r:id="rId28"/>
    <p:sldId id="420" r:id="rId29"/>
    <p:sldId id="328" r:id="rId30"/>
  </p:sldIdLst>
  <p:sldSz cx="9144000" cy="6858000" type="screen4x3"/>
  <p:notesSz cx="6881813"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FF"/>
    <a:srgbClr val="0000FF"/>
    <a:srgbClr val="FFFF00"/>
    <a:srgbClr val="99CCFF"/>
    <a:srgbClr val="3333FF"/>
    <a:srgbClr val="FFFF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7692" autoAdjust="0"/>
  </p:normalViewPr>
  <p:slideViewPr>
    <p:cSldViewPr>
      <p:cViewPr>
        <p:scale>
          <a:sx n="73" d="100"/>
          <a:sy n="73" d="100"/>
        </p:scale>
        <p:origin x="-1920"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842"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cs typeface="+mn-cs"/>
              </a:defRPr>
            </a:lvl1pPr>
          </a:lstStyle>
          <a:p>
            <a:pPr>
              <a:defRPr/>
            </a:pPr>
            <a:endParaRPr lang="en-US"/>
          </a:p>
        </p:txBody>
      </p:sp>
      <p:sp>
        <p:nvSpPr>
          <p:cNvPr id="33795" name="Rectangle 3"/>
          <p:cNvSpPr>
            <a:spLocks noGrp="1" noChangeArrowheads="1"/>
          </p:cNvSpPr>
          <p:nvPr>
            <p:ph type="dt" sz="quarter" idx="1"/>
          </p:nvPr>
        </p:nvSpPr>
        <p:spPr bwMode="auto">
          <a:xfrm>
            <a:off x="3898766"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cs typeface="+mn-cs"/>
              </a:defRPr>
            </a:lvl1pPr>
          </a:lstStyle>
          <a:p>
            <a:pPr>
              <a:defRPr/>
            </a:pPr>
            <a:endParaRPr lang="en-US"/>
          </a:p>
        </p:txBody>
      </p:sp>
      <p:sp>
        <p:nvSpPr>
          <p:cNvPr id="33796" name="Rectangle 4"/>
          <p:cNvSpPr>
            <a:spLocks noGrp="1" noChangeArrowheads="1"/>
          </p:cNvSpPr>
          <p:nvPr>
            <p:ph type="ftr" sz="quarter" idx="2"/>
          </p:nvPr>
        </p:nvSpPr>
        <p:spPr bwMode="auto">
          <a:xfrm>
            <a:off x="1"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98766"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cs typeface="+mn-cs"/>
              </a:defRPr>
            </a:lvl1pPr>
          </a:lstStyle>
          <a:p>
            <a:pPr>
              <a:defRPr/>
            </a:pPr>
            <a:fld id="{2184906A-363C-4EEC-9668-45A864A0E0DE}" type="slidenum">
              <a:rPr lang="en-US"/>
              <a:pPr>
                <a:defRPr/>
              </a:pPr>
              <a:t>‹#›</a:t>
            </a:fld>
            <a:endParaRPr lang="en-US" dirty="0"/>
          </a:p>
        </p:txBody>
      </p:sp>
    </p:spTree>
    <p:extLst>
      <p:ext uri="{BB962C8B-B14F-4D97-AF65-F5344CB8AC3E}">
        <p14:creationId xmlns:p14="http://schemas.microsoft.com/office/powerpoint/2010/main" val="4218063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cs typeface="+mn-cs"/>
              </a:defRPr>
            </a:lvl1pPr>
          </a:lstStyle>
          <a:p>
            <a:pPr>
              <a:defRPr/>
            </a:pPr>
            <a:endParaRPr lang="en-US"/>
          </a:p>
        </p:txBody>
      </p:sp>
      <p:sp>
        <p:nvSpPr>
          <p:cNvPr id="32771" name="Rectangle 3"/>
          <p:cNvSpPr>
            <a:spLocks noGrp="1" noChangeArrowheads="1"/>
          </p:cNvSpPr>
          <p:nvPr>
            <p:ph type="dt" idx="1"/>
          </p:nvPr>
        </p:nvSpPr>
        <p:spPr bwMode="auto">
          <a:xfrm>
            <a:off x="3898766"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cs typeface="+mn-cs"/>
              </a:defRPr>
            </a:lvl1pPr>
          </a:lstStyle>
          <a:p>
            <a:pPr>
              <a:defRPr/>
            </a:pPr>
            <a:endParaRPr lang="en-US"/>
          </a:p>
        </p:txBody>
      </p:sp>
      <p:sp>
        <p:nvSpPr>
          <p:cNvPr id="70758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8018" y="4416311"/>
            <a:ext cx="5505778" cy="4182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cs typeface="+mn-cs"/>
              </a:defRPr>
            </a:lvl1pPr>
          </a:lstStyle>
          <a:p>
            <a:pPr>
              <a:defRPr/>
            </a:pPr>
            <a:endParaRPr lang="en-US"/>
          </a:p>
        </p:txBody>
      </p:sp>
      <p:sp>
        <p:nvSpPr>
          <p:cNvPr id="32775" name="Rectangle 7"/>
          <p:cNvSpPr>
            <a:spLocks noGrp="1" noChangeArrowheads="1"/>
          </p:cNvSpPr>
          <p:nvPr>
            <p:ph type="sldNum" sz="quarter" idx="5"/>
          </p:nvPr>
        </p:nvSpPr>
        <p:spPr bwMode="auto">
          <a:xfrm>
            <a:off x="3898766"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cs typeface="+mn-cs"/>
              </a:defRPr>
            </a:lvl1pPr>
          </a:lstStyle>
          <a:p>
            <a:pPr>
              <a:defRPr/>
            </a:pPr>
            <a:fld id="{16F47F93-63B1-4634-8121-E050CF6B35FD}" type="slidenum">
              <a:rPr lang="en-US"/>
              <a:pPr>
                <a:defRPr/>
              </a:pPr>
              <a:t>‹#›</a:t>
            </a:fld>
            <a:endParaRPr lang="en-US" dirty="0"/>
          </a:p>
        </p:txBody>
      </p:sp>
    </p:spTree>
    <p:extLst>
      <p:ext uri="{BB962C8B-B14F-4D97-AF65-F5344CB8AC3E}">
        <p14:creationId xmlns:p14="http://schemas.microsoft.com/office/powerpoint/2010/main" val="2456761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7" name="Rectangle 7"/>
          <p:cNvSpPr>
            <a:spLocks noGrp="1" noChangeArrowheads="1"/>
          </p:cNvSpPr>
          <p:nvPr>
            <p:ph type="sldNum" sz="quarter" idx="5"/>
          </p:nvPr>
        </p:nvSpPr>
        <p:spPr>
          <a:noFill/>
        </p:spPr>
        <p:txBody>
          <a:bodyPr/>
          <a:lstStyle/>
          <a:p>
            <a:fld id="{0E67D8EB-59D2-4363-A54F-FF051B2FB16A}" type="slidenum">
              <a:rPr lang="en-US" smtClean="0">
                <a:cs typeface="Arial" charset="0"/>
              </a:rPr>
              <a:pPr/>
              <a:t>1</a:t>
            </a:fld>
            <a:endParaRPr lang="en-US" dirty="0" smtClean="0">
              <a:cs typeface="Arial" charset="0"/>
            </a:endParaRPr>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a:xfrm>
            <a:off x="917357" y="4416311"/>
            <a:ext cx="5047100" cy="4182934"/>
          </a:xfrm>
          <a:noFill/>
          <a:ln/>
        </p:spPr>
        <p:txBody>
          <a:bodyPr/>
          <a:lstStyle/>
          <a:p>
            <a:pPr eaLnBrk="1" hangingPunct="1"/>
            <a:endParaRPr lang="zh-TW" altLang="en-US" smtClean="0">
              <a:cs typeface="新細明體"/>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a:spcBef>
                <a:spcPct val="0"/>
              </a:spcBef>
              <a:spcAft>
                <a:spcPts val="1200"/>
              </a:spcAft>
              <a:buFont typeface="Wingdings" pitchFamily="2" charset="2"/>
              <a:buChar char="Ø"/>
            </a:pPr>
            <a:r>
              <a:rPr lang="en-US" sz="2000" dirty="0" smtClean="0">
                <a:solidFill>
                  <a:schemeClr val="tx1"/>
                </a:solidFill>
                <a:latin typeface="Times New Roman" pitchFamily="18" charset="0"/>
                <a:cs typeface="Times New Roman" pitchFamily="18" charset="0"/>
              </a:rPr>
              <a:t>The first meeting of the APSAPG was held from 31 January to 3 February 2012.  </a:t>
            </a:r>
          </a:p>
          <a:p>
            <a:pPr lvl="1">
              <a:spcBef>
                <a:spcPct val="0"/>
              </a:spcBef>
              <a:spcAft>
                <a:spcPts val="1200"/>
              </a:spcAft>
              <a:buFont typeface="Wingdings" pitchFamily="2" charset="2"/>
              <a:buChar char="Ø"/>
            </a:pPr>
            <a:r>
              <a:rPr lang="en-US" sz="2000" dirty="0" smtClean="0">
                <a:solidFill>
                  <a:schemeClr val="tx1"/>
                </a:solidFill>
                <a:effectLst/>
                <a:latin typeface="Times New Roman" pitchFamily="18" charset="0"/>
                <a:cs typeface="Times New Roman" pitchFamily="18" charset="0"/>
              </a:rPr>
              <a:t>Established the working framework of planning group and the outcomes expected</a:t>
            </a:r>
          </a:p>
          <a:p>
            <a:pPr algn="just">
              <a:spcBef>
                <a:spcPct val="0"/>
              </a:spcBef>
              <a:spcAft>
                <a:spcPts val="1200"/>
              </a:spcAft>
              <a:buFont typeface="Wingdings" pitchFamily="2" charset="2"/>
              <a:buChar char="Ø"/>
            </a:pPr>
            <a:r>
              <a:rPr lang="en-AU" sz="2000" dirty="0" smtClean="0">
                <a:solidFill>
                  <a:schemeClr val="tx1"/>
                </a:solidFill>
                <a:latin typeface="Times New Roman" pitchFamily="18" charset="0"/>
                <a:cs typeface="Times New Roman" pitchFamily="18" charset="0"/>
              </a:rPr>
              <a:t>APSAPG/2 was held in Tokyo from 6-10 August 2012, and APSAPG/3 is expected to be held 21-25 January 2013 in Chennai, India. </a:t>
            </a:r>
          </a:p>
          <a:p>
            <a:pPr lvl="1" algn="just">
              <a:spcBef>
                <a:spcPct val="0"/>
              </a:spcBef>
              <a:spcAft>
                <a:spcPts val="1200"/>
              </a:spcAft>
              <a:buFont typeface="Wingdings" pitchFamily="2" charset="2"/>
              <a:buChar char="Ø"/>
            </a:pPr>
            <a:r>
              <a:rPr lang="en-AU" sz="2000" dirty="0" smtClean="0">
                <a:solidFill>
                  <a:schemeClr val="tx1"/>
                </a:solidFill>
                <a:effectLst/>
                <a:latin typeface="Times New Roman" pitchFamily="18" charset="0"/>
                <a:cs typeface="Times New Roman" pitchFamily="18" charset="0"/>
              </a:rPr>
              <a:t>Two key deliverables</a:t>
            </a:r>
          </a:p>
          <a:p>
            <a:pPr lvl="2" algn="just">
              <a:spcBef>
                <a:spcPct val="0"/>
              </a:spcBef>
              <a:spcAft>
                <a:spcPts val="1200"/>
              </a:spcAft>
              <a:buFont typeface="Wingdings" pitchFamily="2" charset="2"/>
              <a:buChar char="Ø"/>
            </a:pPr>
            <a:r>
              <a:rPr lang="en-AU" b="1" dirty="0" smtClean="0">
                <a:effectLst/>
                <a:latin typeface="Times New Roman" pitchFamily="18" charset="0"/>
                <a:cs typeface="Times New Roman" pitchFamily="18" charset="0"/>
              </a:rPr>
              <a:t>Asia/Pacific ASBU Position Statement</a:t>
            </a:r>
          </a:p>
          <a:p>
            <a:pPr lvl="2" algn="just">
              <a:spcBef>
                <a:spcPct val="0"/>
              </a:spcBef>
              <a:spcAft>
                <a:spcPts val="1200"/>
              </a:spcAft>
              <a:buFont typeface="Wingdings" pitchFamily="2" charset="2"/>
              <a:buChar char="Ø"/>
            </a:pPr>
            <a:r>
              <a:rPr lang="en-AU" b="1" dirty="0" smtClean="0">
                <a:effectLst/>
                <a:latin typeface="Times New Roman" pitchFamily="18" charset="0"/>
                <a:cs typeface="Times New Roman" pitchFamily="18" charset="0"/>
              </a:rPr>
              <a:t>Seamless ATM Principles supporting the draft Seamless Plan.</a:t>
            </a:r>
          </a:p>
          <a:p>
            <a:pPr algn="just">
              <a:spcBef>
                <a:spcPct val="0"/>
              </a:spcBef>
              <a:spcAft>
                <a:spcPts val="1200"/>
              </a:spcAft>
              <a:buFont typeface="Wingdings" pitchFamily="2" charset="2"/>
              <a:buChar char="Ø"/>
            </a:pPr>
            <a:r>
              <a:rPr lang="en-AU" sz="2000" dirty="0" smtClean="0">
                <a:solidFill>
                  <a:schemeClr val="tx1"/>
                </a:solidFill>
                <a:latin typeface="Times New Roman" pitchFamily="18" charset="0"/>
                <a:cs typeface="Times New Roman" pitchFamily="18" charset="0"/>
              </a:rPr>
              <a:t>A draft Seamless ATM Plan including Seamless ATM Principles presented to APANPIRG/23</a:t>
            </a:r>
            <a:endParaRPr lang="en-GB" sz="2000" b="0" dirty="0" smtClean="0">
              <a:solidFill>
                <a:schemeClr val="tx1"/>
              </a:solidFill>
              <a:latin typeface="Times New Roman" pitchFamily="18" charset="0"/>
              <a:cs typeface="Times New Roman" pitchFamily="18" charset="0"/>
            </a:endParaRPr>
          </a:p>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13</a:t>
            </a:fld>
            <a:endParaRPr lang="en-US" dirty="0"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14</a:t>
            </a:fld>
            <a:endParaRPr lang="en-US" dirty="0"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15</a:t>
            </a:fld>
            <a:endParaRPr lang="en-US" dirty="0"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16</a:t>
            </a:fld>
            <a:endParaRPr lang="en-US" dirty="0"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17</a:t>
            </a:fld>
            <a:endParaRPr lang="en-US" dirty="0"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18</a:t>
            </a:fld>
            <a:endParaRPr lang="en-US" dirty="0"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19</a:t>
            </a:fld>
            <a:endParaRPr lang="en-US" dirty="0"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20</a:t>
            </a:fld>
            <a:endParaRPr lang="en-US" dirty="0"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21</a:t>
            </a:fld>
            <a:endParaRPr lang="en-US" dirty="0"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22</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3" name="Slide Image Placeholder 1"/>
          <p:cNvSpPr>
            <a:spLocks noGrp="1" noRot="1" noChangeAspect="1"/>
          </p:cNvSpPr>
          <p:nvPr>
            <p:ph type="sldImg"/>
          </p:nvPr>
        </p:nvSpPr>
        <p:spPr>
          <a:ln/>
        </p:spPr>
      </p:sp>
      <p:sp>
        <p:nvSpPr>
          <p:cNvPr id="714754" name="Notes Placeholder 2"/>
          <p:cNvSpPr>
            <a:spLocks noGrp="1"/>
          </p:cNvSpPr>
          <p:nvPr>
            <p:ph type="body" idx="1"/>
          </p:nvPr>
        </p:nvSpPr>
        <p:spPr>
          <a:noFill/>
          <a:ln/>
        </p:spPr>
        <p:txBody>
          <a:bodyPr/>
          <a:lstStyle/>
          <a:p>
            <a:pPr eaLnBrk="1" hangingPunct="1"/>
            <a:endParaRPr lang="en-US" dirty="0" smtClean="0"/>
          </a:p>
        </p:txBody>
      </p:sp>
      <p:sp>
        <p:nvSpPr>
          <p:cNvPr id="714755" name="Slide Number Placeholder 3"/>
          <p:cNvSpPr>
            <a:spLocks noGrp="1"/>
          </p:cNvSpPr>
          <p:nvPr>
            <p:ph type="sldNum" sz="quarter" idx="5"/>
          </p:nvPr>
        </p:nvSpPr>
        <p:spPr>
          <a:noFill/>
        </p:spPr>
        <p:txBody>
          <a:bodyPr/>
          <a:lstStyle/>
          <a:p>
            <a:fld id="{E699B7E7-6FE6-4E39-B8DC-BDC0F1E1FF7E}" type="slidenum">
              <a:rPr lang="en-US" smtClean="0">
                <a:cs typeface="Arial" charset="0"/>
              </a:rPr>
              <a:pPr/>
              <a:t>2</a:t>
            </a:fld>
            <a:endParaRPr lang="en-US" dirty="0"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5" name="Slide Image Placeholder 1"/>
          <p:cNvSpPr>
            <a:spLocks noGrp="1" noRot="1" noChangeAspect="1"/>
          </p:cNvSpPr>
          <p:nvPr>
            <p:ph type="sldImg"/>
          </p:nvPr>
        </p:nvSpPr>
        <p:spPr>
          <a:ln/>
        </p:spPr>
      </p:sp>
      <p:sp>
        <p:nvSpPr>
          <p:cNvPr id="722946" name="Notes Placeholder 2"/>
          <p:cNvSpPr>
            <a:spLocks noGrp="1"/>
          </p:cNvSpPr>
          <p:nvPr>
            <p:ph type="body" idx="1"/>
          </p:nvPr>
        </p:nvSpPr>
        <p:spPr>
          <a:noFill/>
          <a:ln/>
        </p:spPr>
        <p:txBody>
          <a:bodyPr/>
          <a:lstStyle/>
          <a:p>
            <a:pPr eaLnBrk="1" hangingPunct="1"/>
            <a:endParaRPr lang="en-US" dirty="0" smtClean="0"/>
          </a:p>
        </p:txBody>
      </p:sp>
      <p:sp>
        <p:nvSpPr>
          <p:cNvPr id="722947" name="Slide Number Placeholder 3"/>
          <p:cNvSpPr>
            <a:spLocks noGrp="1"/>
          </p:cNvSpPr>
          <p:nvPr>
            <p:ph type="sldNum" sz="quarter" idx="5"/>
          </p:nvPr>
        </p:nvSpPr>
        <p:spPr>
          <a:noFill/>
        </p:spPr>
        <p:txBody>
          <a:bodyPr/>
          <a:lstStyle/>
          <a:p>
            <a:fld id="{58532EE1-3069-42B1-A6A3-8EE1FE331430}" type="slidenum">
              <a:rPr lang="en-US" smtClean="0">
                <a:cs typeface="Arial" charset="0"/>
              </a:rPr>
              <a:pPr/>
              <a:t>23</a:t>
            </a:fld>
            <a:endParaRPr lang="en-US" dirty="0"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24</a:t>
            </a:fld>
            <a:endParaRPr 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25</a:t>
            </a:fld>
            <a:endParaRPr 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26</a:t>
            </a:fld>
            <a:endParaRPr 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27</a:t>
            </a:fld>
            <a:endParaRPr 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28</a:t>
            </a:fld>
            <a:endParaRPr 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5" name="Rectangle 7"/>
          <p:cNvSpPr>
            <a:spLocks noGrp="1" noChangeArrowheads="1"/>
          </p:cNvSpPr>
          <p:nvPr>
            <p:ph type="sldNum" sz="quarter" idx="5"/>
          </p:nvPr>
        </p:nvSpPr>
        <p:spPr>
          <a:noFill/>
        </p:spPr>
        <p:txBody>
          <a:bodyPr/>
          <a:lstStyle/>
          <a:p>
            <a:fld id="{1EE033A9-E881-4CB2-BC6C-4DC3DB593838}" type="slidenum">
              <a:rPr lang="en-US" smtClean="0">
                <a:cs typeface="Arial" charset="0"/>
              </a:rPr>
              <a:pPr/>
              <a:t>29</a:t>
            </a:fld>
            <a:endParaRPr lang="en-US" smtClean="0">
              <a:cs typeface="Arial" charset="0"/>
            </a:endParaRPr>
          </a:p>
        </p:txBody>
      </p:sp>
      <p:sp>
        <p:nvSpPr>
          <p:cNvPr id="784386" name="Rectangle 2"/>
          <p:cNvSpPr>
            <a:spLocks noGrp="1" noRot="1" noChangeAspect="1" noChangeArrowheads="1" noTextEdit="1"/>
          </p:cNvSpPr>
          <p:nvPr>
            <p:ph type="sldImg"/>
          </p:nvPr>
        </p:nvSpPr>
        <p:spPr>
          <a:ln/>
        </p:spPr>
      </p:sp>
      <p:sp>
        <p:nvSpPr>
          <p:cNvPr id="784387" name="Rectangle 3"/>
          <p:cNvSpPr>
            <a:spLocks noGrp="1" noChangeArrowheads="1"/>
          </p:cNvSpPr>
          <p:nvPr>
            <p:ph type="body" idx="1"/>
          </p:nvPr>
        </p:nvSpPr>
        <p:spPr>
          <a:xfrm>
            <a:off x="917357" y="4416311"/>
            <a:ext cx="5047100" cy="4182934"/>
          </a:xfrm>
          <a:noFill/>
          <a:ln/>
        </p:spPr>
        <p:txBody>
          <a:bodyPr/>
          <a:lstStyle/>
          <a:p>
            <a:pPr eaLnBrk="1" hangingPunct="1"/>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49" name="Slide Image Placeholder 1"/>
          <p:cNvSpPr>
            <a:spLocks noGrp="1" noRot="1" noChangeAspect="1"/>
          </p:cNvSpPr>
          <p:nvPr>
            <p:ph type="sldImg"/>
          </p:nvPr>
        </p:nvSpPr>
        <p:spPr>
          <a:ln/>
        </p:spPr>
      </p:sp>
      <p:sp>
        <p:nvSpPr>
          <p:cNvPr id="718850" name="Notes Placeholder 2"/>
          <p:cNvSpPr>
            <a:spLocks noGrp="1"/>
          </p:cNvSpPr>
          <p:nvPr>
            <p:ph type="body" idx="1"/>
          </p:nvPr>
        </p:nvSpPr>
        <p:spPr>
          <a:noFill/>
          <a:ln/>
        </p:spPr>
        <p:txBody>
          <a:bodyPr/>
          <a:lstStyle/>
          <a:p>
            <a:pPr eaLnBrk="1" hangingPunct="1"/>
            <a:endParaRPr lang="en-US" dirty="0" smtClean="0"/>
          </a:p>
        </p:txBody>
      </p:sp>
      <p:sp>
        <p:nvSpPr>
          <p:cNvPr id="718851" name="Slide Number Placeholder 3"/>
          <p:cNvSpPr>
            <a:spLocks noGrp="1"/>
          </p:cNvSpPr>
          <p:nvPr>
            <p:ph type="sldNum" sz="quarter" idx="5"/>
          </p:nvPr>
        </p:nvSpPr>
        <p:spPr>
          <a:noFill/>
        </p:spPr>
        <p:txBody>
          <a:bodyPr/>
          <a:lstStyle/>
          <a:p>
            <a:fld id="{83504FCB-6979-411D-B806-C27408CA1183}" type="slidenum">
              <a:rPr lang="en-US" smtClean="0">
                <a:cs typeface="Arial" charset="0"/>
              </a:rPr>
              <a:pPr/>
              <a:t>3</a:t>
            </a:fld>
            <a:endParaRPr lang="en-US" dirty="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Slide Image Placeholder 1"/>
          <p:cNvSpPr>
            <a:spLocks noGrp="1" noRot="1" noChangeAspect="1"/>
          </p:cNvSpPr>
          <p:nvPr>
            <p:ph type="sldImg"/>
          </p:nvPr>
        </p:nvSpPr>
        <p:spPr>
          <a:ln/>
        </p:spPr>
      </p:sp>
      <p:sp>
        <p:nvSpPr>
          <p:cNvPr id="733186" name="Notes Placeholder 2"/>
          <p:cNvSpPr>
            <a:spLocks noGrp="1"/>
          </p:cNvSpPr>
          <p:nvPr>
            <p:ph type="body" idx="1"/>
          </p:nvPr>
        </p:nvSpPr>
        <p:spPr>
          <a:noFill/>
          <a:ln/>
        </p:spPr>
        <p:txBody>
          <a:bodyPr/>
          <a:lstStyle/>
          <a:p>
            <a:pPr eaLnBrk="1" hangingPunct="1"/>
            <a:endParaRPr lang="en-US" dirty="0" smtClean="0"/>
          </a:p>
        </p:txBody>
      </p:sp>
      <p:sp>
        <p:nvSpPr>
          <p:cNvPr id="733187" name="Slide Number Placeholder 3"/>
          <p:cNvSpPr>
            <a:spLocks noGrp="1"/>
          </p:cNvSpPr>
          <p:nvPr>
            <p:ph type="sldNum" sz="quarter" idx="5"/>
          </p:nvPr>
        </p:nvSpPr>
        <p:spPr>
          <a:noFill/>
        </p:spPr>
        <p:txBody>
          <a:bodyPr/>
          <a:lstStyle/>
          <a:p>
            <a:fld id="{D163F994-C503-4DB5-AD0C-41B61C0D563F}" type="slidenum">
              <a:rPr lang="en-US" smtClean="0">
                <a:cs typeface="Arial" charset="0"/>
              </a:rPr>
              <a:pPr/>
              <a:t>4</a:t>
            </a:fld>
            <a:endParaRPr lang="en-US" dirty="0"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8</a:t>
            </a:fld>
            <a:endParaRPr lang="en-US" dirty="0"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9</a:t>
            </a:fld>
            <a:endParaRPr lang="en-US" dirty="0"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10</a:t>
            </a:fld>
            <a:endParaRPr lang="en-US" dirty="0"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11</a:t>
            </a:fld>
            <a:endParaRPr lang="en-US" dirty="0"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Slide Image Placeholder 1"/>
          <p:cNvSpPr>
            <a:spLocks noGrp="1" noRot="1" noChangeAspect="1"/>
          </p:cNvSpPr>
          <p:nvPr>
            <p:ph type="sldImg"/>
          </p:nvPr>
        </p:nvSpPr>
        <p:spPr>
          <a:ln/>
        </p:spPr>
      </p:sp>
      <p:sp>
        <p:nvSpPr>
          <p:cNvPr id="780290" name="Notes Placeholder 2"/>
          <p:cNvSpPr>
            <a:spLocks noGrp="1"/>
          </p:cNvSpPr>
          <p:nvPr>
            <p:ph type="body" idx="1"/>
          </p:nvPr>
        </p:nvSpPr>
        <p:spPr>
          <a:noFill/>
          <a:ln/>
        </p:spPr>
        <p:txBody>
          <a:bodyPr/>
          <a:lstStyle/>
          <a:p>
            <a:pPr eaLnBrk="1" hangingPunct="1"/>
            <a:endParaRPr lang="en-US" dirty="0" smtClean="0"/>
          </a:p>
        </p:txBody>
      </p:sp>
      <p:sp>
        <p:nvSpPr>
          <p:cNvPr id="780291" name="Slide Number Placeholder 3"/>
          <p:cNvSpPr>
            <a:spLocks noGrp="1"/>
          </p:cNvSpPr>
          <p:nvPr>
            <p:ph type="sldNum" sz="quarter" idx="5"/>
          </p:nvPr>
        </p:nvSpPr>
        <p:spPr>
          <a:noFill/>
        </p:spPr>
        <p:txBody>
          <a:bodyPr/>
          <a:lstStyle/>
          <a:p>
            <a:fld id="{C213348D-853C-4CB0-9B31-33CFE8A195A7}" type="slidenum">
              <a:rPr lang="en-US" smtClean="0">
                <a:cs typeface="Arial" charset="0"/>
              </a:rPr>
              <a:pPr/>
              <a:t>12</a:t>
            </a:fld>
            <a:endParaRPr lang="en-U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vmlDrawing" Target="../drawings/vmlDrawing11.vml"/><Relationship Id="rId4" Type="http://schemas.openxmlformats.org/officeDocument/2006/relationships/image" Target="../media/image1.w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vmlDrawing" Target="../drawings/vmlDrawing12.vml"/><Relationship Id="rId4" Type="http://schemas.openxmlformats.org/officeDocument/2006/relationships/image" Target="../media/image1.w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w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w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1.w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1.w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1.w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4" Type="http://schemas.openxmlformats.org/officeDocument/2006/relationships/image" Target="../media/image1.w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4" Type="http://schemas.openxmlformats.org/officeDocument/2006/relationships/image" Target="../media/image1.w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10.vml"/><Relationship Id="rId4" Type="http://schemas.openxmlformats.org/officeDocument/2006/relationships/image" Target="../media/image1.w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graphicFrame>
        <p:nvGraphicFramePr>
          <p:cNvPr id="13" name="Object 2"/>
          <p:cNvGraphicFramePr>
            <a:graphicFrameLocks/>
          </p:cNvGraphicFramePr>
          <p:nvPr/>
        </p:nvGraphicFramePr>
        <p:xfrm>
          <a:off x="1447800" y="952500"/>
          <a:ext cx="6107113" cy="5030788"/>
        </p:xfrm>
        <a:graphic>
          <a:graphicData uri="http://schemas.openxmlformats.org/presentationml/2006/ole">
            <mc:AlternateContent xmlns:mc="http://schemas.openxmlformats.org/markup-compatibility/2006">
              <mc:Choice xmlns:v="urn:schemas-microsoft-com:vml" Requires="v">
                <p:oleObj spid="_x0000_s796723"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952500"/>
                        <a:ext cx="6107113" cy="5030788"/>
                      </a:xfrm>
                      <a:prstGeom prst="rect">
                        <a:avLst/>
                      </a:prstGeom>
                      <a:noFill/>
                      <a:ln>
                        <a:noFill/>
                      </a:ln>
                      <a:effectLst/>
                      <a:extLst>
                        <a:ext uri="{909E8E84-426E-40DD-AFC4-6F175D3DCCD1}">
                          <a14:hiddenFill xmlns:a14="http://schemas.microsoft.com/office/drawing/2010/main">
                            <a:solidFill>
                              <a:schemeClr val="accent1">
                                <a:alpha val="43921"/>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5" name="Text Box 18"/>
          <p:cNvSpPr txBox="1">
            <a:spLocks noChangeArrowheads="1"/>
          </p:cNvSpPr>
          <p:nvPr userDrawn="1"/>
        </p:nvSpPr>
        <p:spPr bwMode="auto">
          <a:xfrm>
            <a:off x="152400" y="6583363"/>
            <a:ext cx="88392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smtClean="0">
                <a:solidFill>
                  <a:srgbClr val="FFFF00"/>
                </a:solidFill>
                <a:latin typeface="Bell MT" pitchFamily="18" charset="0"/>
                <a:cs typeface="+mn-cs"/>
              </a:rPr>
              <a:t>49</a:t>
            </a:r>
            <a:r>
              <a:rPr lang="en-US" sz="1200" b="0" i="1" baseline="30000" dirty="0" smtClean="0">
                <a:solidFill>
                  <a:srgbClr val="FFFF00"/>
                </a:solidFill>
                <a:latin typeface="Bell MT" pitchFamily="18" charset="0"/>
                <a:cs typeface="+mn-cs"/>
              </a:rPr>
              <a:t>th</a:t>
            </a:r>
            <a:r>
              <a:rPr lang="en-US" sz="1200" b="0" i="1" dirty="0" smtClean="0">
                <a:solidFill>
                  <a:srgbClr val="FFFF00"/>
                </a:solidFill>
                <a:latin typeface="Bell MT" pitchFamily="18" charset="0"/>
                <a:cs typeface="+mn-cs"/>
              </a:rPr>
              <a:t> </a:t>
            </a:r>
            <a:r>
              <a:rPr lang="en-US" sz="1200" b="0" i="1" dirty="0">
                <a:solidFill>
                  <a:srgbClr val="FFFF00"/>
                </a:solidFill>
                <a:latin typeface="Bell MT" pitchFamily="18" charset="0"/>
                <a:cs typeface="+mn-cs"/>
              </a:rPr>
              <a:t>Conference of Directors General of Civil Aviation, Asia and Pacific Regions,  </a:t>
            </a:r>
            <a:r>
              <a:rPr lang="en-US" sz="1200" b="0" i="1" dirty="0" smtClean="0">
                <a:solidFill>
                  <a:srgbClr val="FFFF00"/>
                </a:solidFill>
                <a:latin typeface="Bell MT" pitchFamily="18" charset="0"/>
                <a:cs typeface="+mn-cs"/>
              </a:rPr>
              <a:t>New Delhi, India,  8-12 </a:t>
            </a:r>
            <a:r>
              <a:rPr lang="en-US" sz="1200" b="0" i="1" dirty="0">
                <a:solidFill>
                  <a:srgbClr val="FFFF00"/>
                </a:solidFill>
                <a:latin typeface="Bell MT" pitchFamily="18" charset="0"/>
                <a:cs typeface="+mn-cs"/>
              </a:rPr>
              <a:t>October </a:t>
            </a:r>
            <a:r>
              <a:rPr lang="en-US" sz="1200" b="0" i="1" dirty="0" smtClean="0">
                <a:solidFill>
                  <a:srgbClr val="FFFF00"/>
                </a:solidFill>
                <a:latin typeface="Bell MT" pitchFamily="18" charset="0"/>
                <a:cs typeface="+mn-cs"/>
              </a:rPr>
              <a:t>2012</a:t>
            </a:r>
            <a:endParaRPr lang="en-US" sz="1200" b="0" i="1" dirty="0">
              <a:solidFill>
                <a:srgbClr val="FFFF00"/>
              </a:solidFill>
              <a:latin typeface="Bell MT" pitchFamily="18" charset="0"/>
              <a:cs typeface="+mn-cs"/>
            </a:endParaRPr>
          </a:p>
        </p:txBody>
      </p:sp>
      <p:sp>
        <p:nvSpPr>
          <p:cNvPr id="16"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sp>
        <p:nvSpPr>
          <p:cNvPr id="294923" name="Rectangle 11"/>
          <p:cNvSpPr>
            <a:spLocks noGrp="1" noChangeArrowheads="1"/>
          </p:cNvSpPr>
          <p:nvPr>
            <p:ph type="ctrTitle" sz="quarter"/>
          </p:nvPr>
        </p:nvSpPr>
        <p:spPr>
          <a:xfrm>
            <a:off x="685800" y="1736725"/>
            <a:ext cx="7772400" cy="1920875"/>
          </a:xfrm>
        </p:spPr>
        <p:txBody>
          <a:bodyPr/>
          <a:lstStyle>
            <a:lvl1pPr>
              <a:defRPr sz="4800"/>
            </a:lvl1pPr>
          </a:lstStyle>
          <a:p>
            <a:r>
              <a:rPr lang="en-US"/>
              <a:t>Click to edit Master title style</a:t>
            </a:r>
          </a:p>
        </p:txBody>
      </p:sp>
      <p:sp>
        <p:nvSpPr>
          <p:cNvPr id="294924" name="Rectangle 12"/>
          <p:cNvSpPr>
            <a:spLocks noGrp="1" noChangeArrowheads="1"/>
          </p:cNvSpPr>
          <p:nvPr>
            <p:ph type="subTitle" sz="quarter" idx="1"/>
          </p:nvPr>
        </p:nvSpPr>
        <p:spPr>
          <a:xfrm>
            <a:off x="1371600" y="3886200"/>
            <a:ext cx="6400800" cy="1752600"/>
          </a:xfrm>
        </p:spPr>
        <p:txBody>
          <a:bodyPr/>
          <a:lstStyle>
            <a:lvl1pPr marL="0" indent="0" algn="ctr">
              <a:defRPr/>
            </a:lvl1pPr>
          </a:lstStyle>
          <a:p>
            <a:r>
              <a:rPr lang="en-US"/>
              <a:t>Click to edit Master subtitle style</a:t>
            </a:r>
          </a:p>
        </p:txBody>
      </p:sp>
      <p:sp>
        <p:nvSpPr>
          <p:cNvPr id="17" name="Rectangle 13"/>
          <p:cNvSpPr>
            <a:spLocks noGrp="1" noChangeArrowheads="1"/>
          </p:cNvSpPr>
          <p:nvPr>
            <p:ph type="dt" sz="quarter" idx="10"/>
          </p:nvPr>
        </p:nvSpPr>
        <p:spPr>
          <a:xfrm>
            <a:off x="457200" y="6248400"/>
            <a:ext cx="2133600" cy="476250"/>
          </a:xfrm>
          <a:prstGeom prst="rect">
            <a:avLst/>
          </a:prstGeom>
        </p:spPr>
        <p:txBody>
          <a:bodyPr/>
          <a:lstStyle>
            <a:lvl1pPr eaLnBrk="0" hangingPunct="0">
              <a:defRPr>
                <a:cs typeface="+mn-cs"/>
              </a:defRPr>
            </a:lvl1pPr>
          </a:lstStyle>
          <a:p>
            <a:pPr>
              <a:defRPr/>
            </a:pPr>
            <a:endParaRPr lang="en-US" dirty="0"/>
          </a:p>
        </p:txBody>
      </p:sp>
      <p:sp>
        <p:nvSpPr>
          <p:cNvPr id="18" name="Rectangle 14"/>
          <p:cNvSpPr>
            <a:spLocks noGrp="1" noChangeArrowheads="1"/>
          </p:cNvSpPr>
          <p:nvPr>
            <p:ph type="ftr" sz="quarter" idx="11"/>
          </p:nvPr>
        </p:nvSpPr>
        <p:spPr>
          <a:xfrm>
            <a:off x="3124200" y="6251575"/>
            <a:ext cx="2895600" cy="476250"/>
          </a:xfrm>
          <a:prstGeom prst="rect">
            <a:avLst/>
          </a:prstGeom>
        </p:spPr>
        <p:txBody>
          <a:bodyPr/>
          <a:lstStyle>
            <a:lvl1pPr eaLnBrk="0" hangingPunct="0">
              <a:defRPr>
                <a:cs typeface="+mn-cs"/>
              </a:defRPr>
            </a:lvl1pPr>
          </a:lstStyle>
          <a:p>
            <a:pPr>
              <a:defRPr/>
            </a:pPr>
            <a:endParaRPr lang="en-US" dirty="0"/>
          </a:p>
        </p:txBody>
      </p:sp>
      <p:sp>
        <p:nvSpPr>
          <p:cNvPr id="19"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6A81334-5216-45F0-B1AF-AE8D6F0411F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3"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4"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smtClean="0">
                <a:solidFill>
                  <a:srgbClr val="FFFF00"/>
                </a:solidFill>
                <a:latin typeface="Bell MT" pitchFamily="18" charset="0"/>
                <a:cs typeface="+mn-cs"/>
              </a:rPr>
              <a:t>48</a:t>
            </a:r>
            <a:r>
              <a:rPr lang="en-US" sz="1200" b="0" i="1" baseline="30000" dirty="0" smtClean="0">
                <a:solidFill>
                  <a:srgbClr val="FFFF00"/>
                </a:solidFill>
                <a:latin typeface="Bell MT" pitchFamily="18" charset="0"/>
                <a:cs typeface="+mn-cs"/>
              </a:rPr>
              <a:t>th</a:t>
            </a:r>
            <a:r>
              <a:rPr lang="en-US" sz="1200" b="0" i="1" dirty="0" smtClean="0">
                <a:solidFill>
                  <a:srgbClr val="FFFF00"/>
                </a:solidFill>
                <a:latin typeface="Bell MT" pitchFamily="18" charset="0"/>
                <a:cs typeface="+mn-cs"/>
              </a:rPr>
              <a:t> </a:t>
            </a:r>
            <a:r>
              <a:rPr lang="en-US" sz="1200" b="0" i="1" dirty="0">
                <a:solidFill>
                  <a:srgbClr val="FFFF00"/>
                </a:solidFill>
                <a:latin typeface="Bell MT" pitchFamily="18" charset="0"/>
                <a:cs typeface="+mn-cs"/>
              </a:rPr>
              <a:t>Conference of Directors General of Civil Aviation, Asia and Pacific </a:t>
            </a:r>
            <a:r>
              <a:rPr lang="en-US" sz="1200" b="0" i="1" dirty="0" smtClean="0">
                <a:solidFill>
                  <a:srgbClr val="FFFF00"/>
                </a:solidFill>
                <a:latin typeface="Bell MT" pitchFamily="18" charset="0"/>
                <a:cs typeface="+mn-cs"/>
              </a:rPr>
              <a:t>Regions,, Noumea New Caledonia   10 -14 </a:t>
            </a:r>
            <a:r>
              <a:rPr lang="en-US" sz="1200" b="0" i="1" dirty="0">
                <a:solidFill>
                  <a:srgbClr val="FFFF00"/>
                </a:solidFill>
                <a:latin typeface="Bell MT" pitchFamily="18" charset="0"/>
                <a:cs typeface="+mn-cs"/>
              </a:rPr>
              <a:t>October </a:t>
            </a:r>
            <a:r>
              <a:rPr lang="en-US" sz="1200" b="0" i="1" dirty="0" smtClean="0">
                <a:solidFill>
                  <a:srgbClr val="FFFF00"/>
                </a:solidFill>
                <a:latin typeface="Bell MT" pitchFamily="18" charset="0"/>
                <a:cs typeface="+mn-cs"/>
              </a:rPr>
              <a:t>2011</a:t>
            </a:r>
            <a:endParaRPr lang="en-US" sz="1200" b="0" i="1" dirty="0">
              <a:solidFill>
                <a:srgbClr val="FFFF00"/>
              </a:solidFill>
              <a:latin typeface="Bell MT" pitchFamily="18" charset="0"/>
              <a:cs typeface="+mn-cs"/>
            </a:endParaRPr>
          </a:p>
        </p:txBody>
      </p:sp>
      <p:sp>
        <p:nvSpPr>
          <p:cNvPr id="15"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6"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5939"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3"/>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a:p>
        </p:txBody>
      </p:sp>
      <p:sp>
        <p:nvSpPr>
          <p:cNvPr id="18" name="Slide Number Placeholder 4"/>
          <p:cNvSpPr>
            <a:spLocks noGrp="1"/>
          </p:cNvSpPr>
          <p:nvPr>
            <p:ph type="sldNum" sz="quarter" idx="11"/>
          </p:nvPr>
        </p:nvSpPr>
        <p:spPr/>
        <p:txBody>
          <a:bodyPr/>
          <a:lstStyle>
            <a:lvl1pPr>
              <a:defRPr/>
            </a:lvl1pPr>
          </a:lstStyle>
          <a:p>
            <a:pPr>
              <a:defRPr/>
            </a:pPr>
            <a:fld id="{999F32CB-CE10-4370-8EDD-90FB0A4D642B}" type="slidenum">
              <a:rPr lang="en-US"/>
              <a:pPr>
                <a:defRPr/>
              </a:pPr>
              <a:t>‹#›</a:t>
            </a:fld>
            <a:endParaRPr lang="en-US" dirty="0"/>
          </a:p>
        </p:txBody>
      </p:sp>
      <p:sp>
        <p:nvSpPr>
          <p:cNvPr id="19" name="Footer Placeholder 5"/>
          <p:cNvSpPr>
            <a:spLocks noGrp="1"/>
          </p:cNvSpPr>
          <p:nvPr>
            <p:ph type="ftr" sz="quarter" idx="12"/>
          </p:nvPr>
        </p:nvSpPr>
        <p:spPr>
          <a:xfrm>
            <a:off x="3124200" y="6248400"/>
            <a:ext cx="2895600" cy="476250"/>
          </a:xfrm>
          <a:prstGeom prst="rect">
            <a:avLst/>
          </a:prstGeom>
        </p:spPr>
        <p:txBody>
          <a:bodyPr/>
          <a:lstStyle>
            <a:lvl1pPr eaLnBrk="0" hangingPunct="0">
              <a:defRPr>
                <a:cs typeface="+mn-cs"/>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3"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4"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5"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6"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6963"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3"/>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8" name="Slide Number Placeholder 4"/>
          <p:cNvSpPr>
            <a:spLocks noGrp="1"/>
          </p:cNvSpPr>
          <p:nvPr>
            <p:ph type="sldNum" sz="quarter" idx="11"/>
          </p:nvPr>
        </p:nvSpPr>
        <p:spPr/>
        <p:txBody>
          <a:bodyPr/>
          <a:lstStyle>
            <a:lvl1pPr>
              <a:defRPr/>
            </a:lvl1pPr>
          </a:lstStyle>
          <a:p>
            <a:pPr>
              <a:defRPr/>
            </a:pPr>
            <a:fld id="{2C6EF55E-967F-41E8-8103-D2BFADC3F1A4}" type="slidenum">
              <a:rPr lang="en-US"/>
              <a:pPr>
                <a:defRPr/>
              </a:pPr>
              <a:t>‹#›</a:t>
            </a:fld>
            <a:endParaRPr lang="en-US" dirty="0"/>
          </a:p>
        </p:txBody>
      </p:sp>
      <p:sp>
        <p:nvSpPr>
          <p:cNvPr id="19" name="Footer Placeholder 5"/>
          <p:cNvSpPr>
            <a:spLocks noGrp="1"/>
          </p:cNvSpPr>
          <p:nvPr>
            <p:ph type="ftr" sz="quarter" idx="12"/>
          </p:nvPr>
        </p:nvSpPr>
        <p:spPr>
          <a:xfrm>
            <a:off x="3124200" y="6248400"/>
            <a:ext cx="2895600" cy="476250"/>
          </a:xfrm>
          <a:prstGeom prst="rect">
            <a:avLst/>
          </a:prstGeom>
        </p:spPr>
        <p:txBody>
          <a:bodyPr/>
          <a:lstStyle>
            <a:lvl1pPr eaLnBrk="0" hangingPunct="0">
              <a:defRPr>
                <a:cs typeface="+mn-cs"/>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3"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4"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smtClean="0">
                <a:solidFill>
                  <a:srgbClr val="FFFF00"/>
                </a:solidFill>
                <a:latin typeface="Bell MT" pitchFamily="18" charset="0"/>
                <a:cs typeface="+mn-cs"/>
              </a:rPr>
              <a:t>49</a:t>
            </a:r>
            <a:r>
              <a:rPr lang="en-US" sz="1200" b="0" i="1" baseline="30000" dirty="0" smtClean="0">
                <a:solidFill>
                  <a:srgbClr val="FFFF00"/>
                </a:solidFill>
                <a:latin typeface="Bell MT" pitchFamily="18" charset="0"/>
                <a:cs typeface="+mn-cs"/>
              </a:rPr>
              <a:t>h</a:t>
            </a:r>
            <a:r>
              <a:rPr lang="en-US" sz="1200" b="0" i="1" dirty="0" smtClean="0">
                <a:solidFill>
                  <a:srgbClr val="FFFF00"/>
                </a:solidFill>
                <a:latin typeface="Bell MT" pitchFamily="18" charset="0"/>
                <a:cs typeface="+mn-cs"/>
              </a:rPr>
              <a:t> </a:t>
            </a:r>
            <a:r>
              <a:rPr lang="en-US" sz="1200" b="0" i="1" dirty="0">
                <a:solidFill>
                  <a:srgbClr val="FFFF00"/>
                </a:solidFill>
                <a:latin typeface="Bell MT" pitchFamily="18" charset="0"/>
                <a:cs typeface="+mn-cs"/>
              </a:rPr>
              <a:t>Conference of Directors General of Civil Aviation, Asia and Pacific Regions,  </a:t>
            </a:r>
            <a:r>
              <a:rPr lang="en-US" sz="1200" b="0" i="1" dirty="0" smtClean="0">
                <a:solidFill>
                  <a:srgbClr val="FFFF00"/>
                </a:solidFill>
                <a:latin typeface="Bell MT" pitchFamily="18" charset="0"/>
                <a:cs typeface="+mn-cs"/>
              </a:rPr>
              <a:t>New  Delhi,  8– 12 </a:t>
            </a:r>
            <a:r>
              <a:rPr lang="en-US" sz="1200" b="0" i="1" dirty="0">
                <a:solidFill>
                  <a:srgbClr val="FFFF00"/>
                </a:solidFill>
                <a:latin typeface="Bell MT" pitchFamily="18" charset="0"/>
                <a:cs typeface="+mn-cs"/>
              </a:rPr>
              <a:t>October </a:t>
            </a:r>
            <a:r>
              <a:rPr lang="en-US" sz="1200" b="0" i="1" dirty="0" smtClean="0">
                <a:solidFill>
                  <a:srgbClr val="FFFF00"/>
                </a:solidFill>
                <a:latin typeface="Bell MT" pitchFamily="18" charset="0"/>
                <a:cs typeface="+mn-cs"/>
              </a:rPr>
              <a:t>2012</a:t>
            </a:r>
            <a:endParaRPr lang="en-US" sz="1200" b="0" i="1" dirty="0">
              <a:solidFill>
                <a:srgbClr val="FFFF00"/>
              </a:solidFill>
              <a:latin typeface="Bell MT" pitchFamily="18" charset="0"/>
              <a:cs typeface="+mn-cs"/>
            </a:endParaRPr>
          </a:p>
        </p:txBody>
      </p:sp>
      <p:sp>
        <p:nvSpPr>
          <p:cNvPr id="15"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6"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797747"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Date Placeholder 3"/>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8" name="Slide Number Placeholder 4"/>
          <p:cNvSpPr>
            <a:spLocks noGrp="1"/>
          </p:cNvSpPr>
          <p:nvPr>
            <p:ph type="sldNum" sz="quarter" idx="11"/>
          </p:nvPr>
        </p:nvSpPr>
        <p:spPr/>
        <p:txBody>
          <a:bodyPr/>
          <a:lstStyle>
            <a:lvl1pPr>
              <a:defRPr/>
            </a:lvl1pPr>
          </a:lstStyle>
          <a:p>
            <a:pPr>
              <a:defRPr/>
            </a:pPr>
            <a:fld id="{311C3068-F6AA-4023-AF30-DB09B4AFFD1F}" type="slidenum">
              <a:rPr lang="en-US"/>
              <a:pPr>
                <a:defRPr/>
              </a:pPr>
              <a:t>‹#›</a:t>
            </a:fld>
            <a:endParaRPr lang="en-US" dirty="0"/>
          </a:p>
        </p:txBody>
      </p:sp>
      <p:sp>
        <p:nvSpPr>
          <p:cNvPr id="19" name="Footer Placeholder 5"/>
          <p:cNvSpPr>
            <a:spLocks noGrp="1"/>
          </p:cNvSpPr>
          <p:nvPr>
            <p:ph type="ftr" sz="quarter" idx="12"/>
          </p:nvPr>
        </p:nvSpPr>
        <p:spPr>
          <a:xfrm>
            <a:off x="3124200" y="6248400"/>
            <a:ext cx="2819400" cy="476250"/>
          </a:xfrm>
          <a:prstGeom prst="rect">
            <a:avLst/>
          </a:prstGeom>
        </p:spPr>
        <p:txBody>
          <a:bodyPr/>
          <a:lstStyle>
            <a:lvl1pPr eaLnBrk="0" hangingPunct="0">
              <a:defRPr>
                <a:cs typeface="+mn-cs"/>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3"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4"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5"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6"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798771"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7" name="Date Placeholder 3"/>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8" name="Slide Number Placeholder 4"/>
          <p:cNvSpPr>
            <a:spLocks noGrp="1"/>
          </p:cNvSpPr>
          <p:nvPr>
            <p:ph type="sldNum" sz="quarter" idx="11"/>
          </p:nvPr>
        </p:nvSpPr>
        <p:spPr/>
        <p:txBody>
          <a:bodyPr/>
          <a:lstStyle>
            <a:lvl1pPr>
              <a:defRPr/>
            </a:lvl1pPr>
          </a:lstStyle>
          <a:p>
            <a:pPr>
              <a:defRPr/>
            </a:pPr>
            <a:fld id="{12A6783F-4101-4CAB-B243-361B490252B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5" name="Group 4"/>
          <p:cNvGrpSpPr>
            <a:grpSpLocks/>
          </p:cNvGrpSpPr>
          <p:nvPr/>
        </p:nvGrpSpPr>
        <p:grpSpPr bwMode="auto">
          <a:xfrm>
            <a:off x="0" y="0"/>
            <a:ext cx="9140825" cy="6850063"/>
            <a:chOff x="0" y="0"/>
            <a:chExt cx="5758" cy="4315"/>
          </a:xfrm>
        </p:grpSpPr>
        <p:grpSp>
          <p:nvGrpSpPr>
            <p:cNvPr id="6" name="Group 5"/>
            <p:cNvGrpSpPr>
              <a:grpSpLocks/>
            </p:cNvGrpSpPr>
            <p:nvPr userDrawn="1"/>
          </p:nvGrpSpPr>
          <p:grpSpPr bwMode="auto">
            <a:xfrm>
              <a:off x="1728" y="2230"/>
              <a:ext cx="4027" cy="2085"/>
              <a:chOff x="1728" y="2230"/>
              <a:chExt cx="4027" cy="2085"/>
            </a:xfrm>
          </p:grpSpPr>
          <p:sp>
            <p:nvSpPr>
              <p:cNvPr id="9"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10"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1"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2"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3"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4"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5"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6"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7"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799795"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Date Placeholder 4"/>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9" name="Slide Number Placeholder 5"/>
          <p:cNvSpPr>
            <a:spLocks noGrp="1"/>
          </p:cNvSpPr>
          <p:nvPr>
            <p:ph type="sldNum" sz="quarter" idx="11"/>
          </p:nvPr>
        </p:nvSpPr>
        <p:spPr/>
        <p:txBody>
          <a:bodyPr/>
          <a:lstStyle>
            <a:lvl1pPr>
              <a:defRPr/>
            </a:lvl1pPr>
          </a:lstStyle>
          <a:p>
            <a:pPr>
              <a:defRPr/>
            </a:pPr>
            <a:fld id="{D2B67491-056C-4F04-A7CE-E7278CCB40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Group 4"/>
          <p:cNvGrpSpPr>
            <a:grpSpLocks/>
          </p:cNvGrpSpPr>
          <p:nvPr/>
        </p:nvGrpSpPr>
        <p:grpSpPr bwMode="auto">
          <a:xfrm>
            <a:off x="0" y="0"/>
            <a:ext cx="9140825" cy="6850063"/>
            <a:chOff x="0" y="0"/>
            <a:chExt cx="5758" cy="4315"/>
          </a:xfrm>
        </p:grpSpPr>
        <p:grpSp>
          <p:nvGrpSpPr>
            <p:cNvPr id="8" name="Group 5"/>
            <p:cNvGrpSpPr>
              <a:grpSpLocks/>
            </p:cNvGrpSpPr>
            <p:nvPr userDrawn="1"/>
          </p:nvGrpSpPr>
          <p:grpSpPr bwMode="auto">
            <a:xfrm>
              <a:off x="1728" y="2230"/>
              <a:ext cx="4027" cy="2085"/>
              <a:chOff x="1728" y="2230"/>
              <a:chExt cx="4027" cy="2085"/>
            </a:xfrm>
          </p:grpSpPr>
          <p:sp>
            <p:nvSpPr>
              <p:cNvPr id="11"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12"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3"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4"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5"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1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6"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7"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8"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9"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0819"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6"/>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21" name="Slide Number Placeholder 7"/>
          <p:cNvSpPr>
            <a:spLocks noGrp="1"/>
          </p:cNvSpPr>
          <p:nvPr>
            <p:ph type="sldNum" sz="quarter" idx="11"/>
          </p:nvPr>
        </p:nvSpPr>
        <p:spPr/>
        <p:txBody>
          <a:bodyPr/>
          <a:lstStyle>
            <a:lvl1pPr>
              <a:defRPr/>
            </a:lvl1pPr>
          </a:lstStyle>
          <a:p>
            <a:pPr>
              <a:defRPr/>
            </a:pPr>
            <a:fld id="{1CE5A96C-7993-455C-9DE4-54A47873451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4"/>
          <p:cNvGrpSpPr>
            <a:grpSpLocks/>
          </p:cNvGrpSpPr>
          <p:nvPr/>
        </p:nvGrpSpPr>
        <p:grpSpPr bwMode="auto">
          <a:xfrm>
            <a:off x="0" y="0"/>
            <a:ext cx="9140825" cy="6850063"/>
            <a:chOff x="0" y="0"/>
            <a:chExt cx="5758" cy="4315"/>
          </a:xfrm>
        </p:grpSpPr>
        <p:grpSp>
          <p:nvGrpSpPr>
            <p:cNvPr id="4" name="Group 5"/>
            <p:cNvGrpSpPr>
              <a:grpSpLocks/>
            </p:cNvGrpSpPr>
            <p:nvPr userDrawn="1"/>
          </p:nvGrpSpPr>
          <p:grpSpPr bwMode="auto">
            <a:xfrm>
              <a:off x="1728" y="2230"/>
              <a:ext cx="4027" cy="2085"/>
              <a:chOff x="1728" y="2230"/>
              <a:chExt cx="4027" cy="2085"/>
            </a:xfrm>
          </p:grpSpPr>
          <p:sp>
            <p:nvSpPr>
              <p:cNvPr id="7"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8"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9"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0"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1"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2"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3"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4"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5"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1843"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16" name="Date Placeholder 2"/>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7" name="Slide Number Placeholder 3"/>
          <p:cNvSpPr>
            <a:spLocks noGrp="1"/>
          </p:cNvSpPr>
          <p:nvPr>
            <p:ph type="sldNum" sz="quarter" idx="11"/>
          </p:nvPr>
        </p:nvSpPr>
        <p:spPr/>
        <p:txBody>
          <a:bodyPr/>
          <a:lstStyle>
            <a:lvl1pPr>
              <a:defRPr/>
            </a:lvl1pPr>
          </a:lstStyle>
          <a:p>
            <a:pPr>
              <a:defRPr/>
            </a:pPr>
            <a:fld id="{74C61E9B-5CA2-4745-8256-30920445514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4"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5"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1"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2"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3"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4"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2867"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15" name="Date Placeholder 1"/>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6" name="Slide Number Placeholder 2"/>
          <p:cNvSpPr>
            <a:spLocks noGrp="1"/>
          </p:cNvSpPr>
          <p:nvPr>
            <p:ph type="sldNum" sz="quarter" idx="11"/>
          </p:nvPr>
        </p:nvSpPr>
        <p:spPr/>
        <p:txBody>
          <a:bodyPr/>
          <a:lstStyle>
            <a:lvl1pPr>
              <a:defRPr/>
            </a:lvl1pPr>
          </a:lstStyle>
          <a:p>
            <a:pPr>
              <a:defRPr/>
            </a:pPr>
            <a:fld id="{2031D7B8-6B8C-4BA8-B9F2-934053CC88E3}" type="slidenum">
              <a:rPr lang="en-US"/>
              <a:pPr>
                <a:defRPr/>
              </a:pPr>
              <a:t>‹#›</a:t>
            </a:fld>
            <a:endParaRPr lang="en-US" dirty="0"/>
          </a:p>
        </p:txBody>
      </p:sp>
      <p:sp>
        <p:nvSpPr>
          <p:cNvPr id="17" name="Footer Placeholder 3"/>
          <p:cNvSpPr>
            <a:spLocks noGrp="1"/>
          </p:cNvSpPr>
          <p:nvPr>
            <p:ph type="ftr" sz="quarter" idx="12"/>
          </p:nvPr>
        </p:nvSpPr>
        <p:spPr>
          <a:xfrm>
            <a:off x="3124200" y="6248400"/>
            <a:ext cx="2895600" cy="476250"/>
          </a:xfrm>
          <a:prstGeom prst="rect">
            <a:avLst/>
          </a:prstGeom>
        </p:spPr>
        <p:txBody>
          <a:bodyPr/>
          <a:lstStyle>
            <a:lvl1pPr eaLnBrk="0" hangingPunct="0">
              <a:defRPr>
                <a:cs typeface="+mn-cs"/>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
          <p:cNvGrpSpPr>
            <a:grpSpLocks/>
          </p:cNvGrpSpPr>
          <p:nvPr/>
        </p:nvGrpSpPr>
        <p:grpSpPr bwMode="auto">
          <a:xfrm>
            <a:off x="0" y="0"/>
            <a:ext cx="9140825" cy="6850063"/>
            <a:chOff x="0" y="0"/>
            <a:chExt cx="5758" cy="4315"/>
          </a:xfrm>
        </p:grpSpPr>
        <p:grpSp>
          <p:nvGrpSpPr>
            <p:cNvPr id="6" name="Group 5"/>
            <p:cNvGrpSpPr>
              <a:grpSpLocks/>
            </p:cNvGrpSpPr>
            <p:nvPr userDrawn="1"/>
          </p:nvGrpSpPr>
          <p:grpSpPr bwMode="auto">
            <a:xfrm>
              <a:off x="1728" y="2230"/>
              <a:ext cx="4027" cy="2085"/>
              <a:chOff x="1728" y="2230"/>
              <a:chExt cx="4027" cy="2085"/>
            </a:xfrm>
          </p:grpSpPr>
          <p:sp>
            <p:nvSpPr>
              <p:cNvPr id="9"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10"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1"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2"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3"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4"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5"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6"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7"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3891"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4"/>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9" name="Slide Number Placeholder 5"/>
          <p:cNvSpPr>
            <a:spLocks noGrp="1"/>
          </p:cNvSpPr>
          <p:nvPr>
            <p:ph type="sldNum" sz="quarter" idx="11"/>
          </p:nvPr>
        </p:nvSpPr>
        <p:spPr/>
        <p:txBody>
          <a:bodyPr/>
          <a:lstStyle>
            <a:lvl1pPr>
              <a:defRPr/>
            </a:lvl1pPr>
          </a:lstStyle>
          <a:p>
            <a:pPr>
              <a:defRPr/>
            </a:pPr>
            <a:fld id="{FB09A836-D783-4C36-9282-FA6FE28C7006}" type="slidenum">
              <a:rPr lang="en-US"/>
              <a:pPr>
                <a:defRPr/>
              </a:pPr>
              <a:t>‹#›</a:t>
            </a:fld>
            <a:endParaRPr lang="en-US" dirty="0"/>
          </a:p>
        </p:txBody>
      </p:sp>
      <p:sp>
        <p:nvSpPr>
          <p:cNvPr id="20" name="Footer Placeholder 6"/>
          <p:cNvSpPr>
            <a:spLocks noGrp="1"/>
          </p:cNvSpPr>
          <p:nvPr>
            <p:ph type="ftr" sz="quarter" idx="12"/>
          </p:nvPr>
        </p:nvSpPr>
        <p:spPr>
          <a:xfrm>
            <a:off x="3124200" y="6248400"/>
            <a:ext cx="2895600" cy="476250"/>
          </a:xfrm>
          <a:prstGeom prst="rect">
            <a:avLst/>
          </a:prstGeom>
        </p:spPr>
        <p:txBody>
          <a:bodyPr/>
          <a:lstStyle>
            <a:lvl1pPr eaLnBrk="0" hangingPunct="0">
              <a:defRPr>
                <a:cs typeface="+mn-cs"/>
              </a:defRPr>
            </a:lvl1pPr>
          </a:lstStyle>
          <a:p>
            <a:pPr>
              <a:defRPr/>
            </a:pPr>
            <a:r>
              <a:rPr lang="en-US" dirty="0" smtClean="0"/>
              <a:t>48st Conference of Director General of Civil Aviation, Asia and Pacific Regions, Noumea, New Caledonia, 10 to 14 October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
          <p:cNvGrpSpPr>
            <a:grpSpLocks/>
          </p:cNvGrpSpPr>
          <p:nvPr/>
        </p:nvGrpSpPr>
        <p:grpSpPr bwMode="auto">
          <a:xfrm>
            <a:off x="0" y="0"/>
            <a:ext cx="9140825" cy="6850063"/>
            <a:chOff x="0" y="0"/>
            <a:chExt cx="5758" cy="4315"/>
          </a:xfrm>
        </p:grpSpPr>
        <p:grpSp>
          <p:nvGrpSpPr>
            <p:cNvPr id="6" name="Group 5"/>
            <p:cNvGrpSpPr>
              <a:grpSpLocks/>
            </p:cNvGrpSpPr>
            <p:nvPr userDrawn="1"/>
          </p:nvGrpSpPr>
          <p:grpSpPr bwMode="auto">
            <a:xfrm>
              <a:off x="1728" y="2230"/>
              <a:ext cx="4027" cy="2085"/>
              <a:chOff x="1728" y="2230"/>
              <a:chExt cx="4027" cy="2085"/>
            </a:xfrm>
          </p:grpSpPr>
          <p:sp>
            <p:nvSpPr>
              <p:cNvPr id="9"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10"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11"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2"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3"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4"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15"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a:solidFill>
                  <a:srgbClr val="FFFF00"/>
                </a:solidFill>
                <a:latin typeface="Bell MT" pitchFamily="18" charset="0"/>
                <a:cs typeface="+mn-cs"/>
              </a:rPr>
              <a:t>47</a:t>
            </a:r>
            <a:r>
              <a:rPr lang="en-US" sz="1200" b="0" i="1" baseline="30000" dirty="0">
                <a:solidFill>
                  <a:srgbClr val="FFFF00"/>
                </a:solidFill>
                <a:latin typeface="Bell MT" pitchFamily="18" charset="0"/>
                <a:cs typeface="+mn-cs"/>
              </a:rPr>
              <a:t>th</a:t>
            </a:r>
            <a:r>
              <a:rPr lang="en-US" sz="1200" b="0" i="1" dirty="0">
                <a:solidFill>
                  <a:srgbClr val="FFFF00"/>
                </a:solidFill>
                <a:latin typeface="Bell MT" pitchFamily="18" charset="0"/>
                <a:cs typeface="+mn-cs"/>
              </a:rPr>
              <a:t> Conference of Directors General of Civil Aviation, Asia and Pacific Regions,  Macao, China, 25 – 29 October 2010</a:t>
            </a:r>
          </a:p>
        </p:txBody>
      </p:sp>
      <p:sp>
        <p:nvSpPr>
          <p:cNvPr id="16"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17" name="Object 2"/>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804915" name="CorelDRAW" r:id="rId3" imgW="6575276" imgH="5394138" progId="">
                  <p:embed/>
                </p:oleObj>
              </mc:Choice>
              <mc:Fallback>
                <p:oleObj name="CorelDRAW" r:id="rId3" imgW="6575276" imgH="5394138"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4"/>
          <p:cNvSpPr>
            <a:spLocks noGrp="1"/>
          </p:cNvSpPr>
          <p:nvPr>
            <p:ph type="dt" sz="half" idx="10"/>
          </p:nvPr>
        </p:nvSpPr>
        <p:spPr>
          <a:xfrm>
            <a:off x="457200" y="6251575"/>
            <a:ext cx="2133600" cy="476250"/>
          </a:xfrm>
          <a:prstGeom prst="rect">
            <a:avLst/>
          </a:prstGeom>
        </p:spPr>
        <p:txBody>
          <a:bodyPr/>
          <a:lstStyle>
            <a:lvl1pPr eaLnBrk="0" hangingPunct="0">
              <a:defRPr>
                <a:cs typeface="+mn-cs"/>
              </a:defRPr>
            </a:lvl1pPr>
          </a:lstStyle>
          <a:p>
            <a:pPr>
              <a:defRPr/>
            </a:pPr>
            <a:endParaRPr lang="en-US" dirty="0"/>
          </a:p>
        </p:txBody>
      </p:sp>
      <p:sp>
        <p:nvSpPr>
          <p:cNvPr id="19" name="Slide Number Placeholder 5"/>
          <p:cNvSpPr>
            <a:spLocks noGrp="1"/>
          </p:cNvSpPr>
          <p:nvPr>
            <p:ph type="sldNum" sz="quarter" idx="11"/>
          </p:nvPr>
        </p:nvSpPr>
        <p:spPr/>
        <p:txBody>
          <a:bodyPr/>
          <a:lstStyle>
            <a:lvl1pPr>
              <a:defRPr/>
            </a:lvl1pPr>
          </a:lstStyle>
          <a:p>
            <a:pPr>
              <a:defRPr/>
            </a:pPr>
            <a:fld id="{E3FD094F-BF0B-4D56-97EC-9BC1000FD4F5}" type="slidenum">
              <a:rPr lang="en-US"/>
              <a:pPr>
                <a:defRPr/>
              </a:pPr>
              <a:t>‹#›</a:t>
            </a:fld>
            <a:endParaRPr lang="en-US" dirty="0"/>
          </a:p>
        </p:txBody>
      </p:sp>
      <p:sp>
        <p:nvSpPr>
          <p:cNvPr id="20" name="Footer Placeholder 6"/>
          <p:cNvSpPr>
            <a:spLocks noGrp="1"/>
          </p:cNvSpPr>
          <p:nvPr>
            <p:ph type="ftr" sz="quarter" idx="12"/>
          </p:nvPr>
        </p:nvSpPr>
        <p:spPr>
          <a:xfrm>
            <a:off x="3124200" y="6248400"/>
            <a:ext cx="2895600" cy="476250"/>
          </a:xfrm>
          <a:prstGeom prst="rect">
            <a:avLst/>
          </a:prstGeom>
        </p:spPr>
        <p:txBody>
          <a:bodyPr/>
          <a:lstStyle>
            <a:lvl1pPr eaLnBrk="0" hangingPunct="0">
              <a:defRPr>
                <a:cs typeface="+mn-cs"/>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cs typeface="+mn-cs"/>
              </a:defRPr>
            </a:lvl1pPr>
          </a:lstStyle>
          <a:p>
            <a:pPr>
              <a:defRPr/>
            </a:pPr>
            <a:fld id="{0018C9F7-46BF-46C9-954F-2C33C5299EEA}" type="slidenum">
              <a:rPr lang="en-US"/>
              <a:pPr>
                <a:defRPr/>
              </a:pPr>
              <a:t>‹#›</a:t>
            </a:fld>
            <a:endParaRPr lang="en-US" dirty="0"/>
          </a:p>
        </p:txBody>
      </p:sp>
      <p:grpSp>
        <p:nvGrpSpPr>
          <p:cNvPr id="293912" name="Group 4"/>
          <p:cNvGrpSpPr>
            <a:grpSpLocks/>
          </p:cNvGrpSpPr>
          <p:nvPr/>
        </p:nvGrpSpPr>
        <p:grpSpPr bwMode="auto">
          <a:xfrm>
            <a:off x="0" y="0"/>
            <a:ext cx="9140825" cy="6850063"/>
            <a:chOff x="0" y="0"/>
            <a:chExt cx="5758" cy="4315"/>
          </a:xfrm>
        </p:grpSpPr>
        <p:grpSp>
          <p:nvGrpSpPr>
            <p:cNvPr id="293918" name="Group 5"/>
            <p:cNvGrpSpPr>
              <a:grpSpLocks/>
            </p:cNvGrpSpPr>
            <p:nvPr userDrawn="1"/>
          </p:nvGrpSpPr>
          <p:grpSpPr bwMode="auto">
            <a:xfrm>
              <a:off x="1728" y="2230"/>
              <a:ext cx="4027" cy="2085"/>
              <a:chOff x="1728" y="2230"/>
              <a:chExt cx="4027" cy="2085"/>
            </a:xfrm>
          </p:grpSpPr>
          <p:sp>
            <p:nvSpPr>
              <p:cNvPr id="29389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2938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2938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29389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2938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2938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29390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29390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390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93905"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dirty="0">
              <a:cs typeface="+mn-cs"/>
            </a:endParaRPr>
          </a:p>
        </p:txBody>
      </p:sp>
      <p:sp>
        <p:nvSpPr>
          <p:cNvPr id="293906" name="Text Box 18"/>
          <p:cNvSpPr txBox="1">
            <a:spLocks noChangeArrowheads="1"/>
          </p:cNvSpPr>
          <p:nvPr userDrawn="1"/>
        </p:nvSpPr>
        <p:spPr bwMode="auto">
          <a:xfrm>
            <a:off x="0" y="6581775"/>
            <a:ext cx="9144000" cy="276225"/>
          </a:xfrm>
          <a:prstGeom prst="rect">
            <a:avLst/>
          </a:prstGeom>
          <a:noFill/>
          <a:ln w="9525">
            <a:noFill/>
            <a:miter lim="800000"/>
            <a:headEnd/>
            <a:tailEnd/>
          </a:ln>
          <a:effectLst/>
        </p:spPr>
        <p:txBody>
          <a:bodyPr>
            <a:spAutoFit/>
          </a:bodyPr>
          <a:lstStyle/>
          <a:p>
            <a:pPr algn="ctr">
              <a:spcBef>
                <a:spcPct val="50000"/>
              </a:spcBef>
              <a:defRPr/>
            </a:pPr>
            <a:r>
              <a:rPr lang="en-US" sz="1200" b="0" i="1" dirty="0" smtClean="0">
                <a:solidFill>
                  <a:srgbClr val="FFFF00"/>
                </a:solidFill>
                <a:latin typeface="Bell MT" pitchFamily="18" charset="0"/>
                <a:cs typeface="+mn-cs"/>
              </a:rPr>
              <a:t>49</a:t>
            </a:r>
            <a:r>
              <a:rPr lang="en-US" sz="1200" b="0" i="1" baseline="30000" dirty="0" smtClean="0">
                <a:solidFill>
                  <a:srgbClr val="FFFF00"/>
                </a:solidFill>
                <a:latin typeface="Bell MT" pitchFamily="18" charset="0"/>
                <a:cs typeface="+mn-cs"/>
              </a:rPr>
              <a:t>th</a:t>
            </a:r>
            <a:r>
              <a:rPr lang="en-US" sz="1200" b="0" i="1" dirty="0" smtClean="0">
                <a:solidFill>
                  <a:srgbClr val="FFFF00"/>
                </a:solidFill>
                <a:latin typeface="Bell MT" pitchFamily="18" charset="0"/>
                <a:cs typeface="+mn-cs"/>
              </a:rPr>
              <a:t> </a:t>
            </a:r>
            <a:r>
              <a:rPr lang="en-US" sz="1200" b="0" i="1" dirty="0">
                <a:solidFill>
                  <a:srgbClr val="FFFF00"/>
                </a:solidFill>
                <a:latin typeface="Bell MT" pitchFamily="18" charset="0"/>
                <a:cs typeface="+mn-cs"/>
              </a:rPr>
              <a:t>Conference of Directors General of Civil Aviation, Asia and Pacific Regions,  </a:t>
            </a:r>
            <a:r>
              <a:rPr lang="en-US" sz="1200" b="0" i="1" dirty="0" smtClean="0">
                <a:solidFill>
                  <a:srgbClr val="FFFF00"/>
                </a:solidFill>
                <a:latin typeface="Bell MT" pitchFamily="18" charset="0"/>
                <a:cs typeface="+mn-cs"/>
              </a:rPr>
              <a:t>New Delhi, India 8-12  </a:t>
            </a:r>
            <a:r>
              <a:rPr lang="en-US" sz="1200" b="0" i="1" dirty="0">
                <a:solidFill>
                  <a:srgbClr val="FFFF00"/>
                </a:solidFill>
                <a:latin typeface="Bell MT" pitchFamily="18" charset="0"/>
                <a:cs typeface="+mn-cs"/>
              </a:rPr>
              <a:t>October </a:t>
            </a:r>
            <a:r>
              <a:rPr lang="en-US" sz="1200" b="0" i="1" dirty="0" smtClean="0">
                <a:solidFill>
                  <a:srgbClr val="FFFF00"/>
                </a:solidFill>
                <a:latin typeface="Bell MT" pitchFamily="18" charset="0"/>
                <a:cs typeface="+mn-cs"/>
              </a:rPr>
              <a:t>2012</a:t>
            </a:r>
            <a:endParaRPr lang="en-US" sz="1200" b="0" i="1" dirty="0">
              <a:solidFill>
                <a:srgbClr val="FFFF00"/>
              </a:solidFill>
              <a:latin typeface="Bell MT" pitchFamily="18" charset="0"/>
              <a:cs typeface="+mn-cs"/>
            </a:endParaRPr>
          </a:p>
        </p:txBody>
      </p:sp>
      <p:sp>
        <p:nvSpPr>
          <p:cNvPr id="293907"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p>
            <a:pPr>
              <a:spcBef>
                <a:spcPct val="20000"/>
              </a:spcBef>
              <a:buFontTx/>
              <a:buChar char="•"/>
              <a:defRPr/>
            </a:pPr>
            <a:endParaRPr lang="th-TH" b="0" dirty="0">
              <a:solidFill>
                <a:srgbClr val="FFFF00"/>
              </a:solidFill>
              <a:latin typeface="Times New Roman" pitchFamily="18" charset="0"/>
              <a:cs typeface="+mn-cs"/>
            </a:endParaRPr>
          </a:p>
        </p:txBody>
      </p:sp>
      <p:graphicFrame>
        <p:nvGraphicFramePr>
          <p:cNvPr id="293909" name="Object 21"/>
          <p:cNvGraphicFramePr>
            <a:graphicFrameLocks/>
          </p:cNvGraphicFramePr>
          <p:nvPr/>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293959" name="CorelDRAW" r:id="rId14" imgW="6575276" imgH="5394138" progId="">
                  <p:embed/>
                </p:oleObj>
              </mc:Choice>
              <mc:Fallback>
                <p:oleObj name="CorelDRAW" r:id="rId14" imgW="6575276" imgH="5394138" progId="">
                  <p:embed/>
                  <p:pic>
                    <p:nvPicPr>
                      <p:cNvPr id="0" name="Picture 34"/>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
        <a:defRPr sz="3200" b="1">
          <a:solidFill>
            <a:srgbClr val="99CCFF"/>
          </a:solidFill>
          <a:latin typeface="+mn-lt"/>
          <a:ea typeface="+mn-ea"/>
          <a:cs typeface="+mn-cs"/>
        </a:defRPr>
      </a:lvl1pPr>
      <a:lvl2pPr marL="800100" indent="-342900" algn="l" rtl="0" eaLnBrk="0" fontAlgn="base" hangingPunct="0">
        <a:spcBef>
          <a:spcPct val="20000"/>
        </a:spcBef>
        <a:spcAft>
          <a:spcPct val="0"/>
        </a:spcAft>
        <a:buClr>
          <a:schemeClr val="tx1"/>
        </a:buClr>
        <a:buFont typeface="Wingdings" pitchFamily="2" charset="2"/>
        <a:buAutoNum type="alphaLcParenR"/>
        <a:defRPr sz="2800" b="1">
          <a:solidFill>
            <a:srgbClr val="FFFF00"/>
          </a:solidFill>
          <a:effectLst>
            <a:outerShdw blurRad="38100" dist="38100" dir="2700000" algn="tl">
              <a:srgbClr val="000000"/>
            </a:outerShdw>
          </a:effectLst>
          <a:latin typeface="+mn-lt"/>
        </a:defRPr>
      </a:lvl2pPr>
      <a:lvl3pPr marL="1295400" indent="-381000" algn="l" rtl="0" eaLnBrk="0" fontAlgn="base" hangingPunct="0">
        <a:spcBef>
          <a:spcPct val="20000"/>
        </a:spcBef>
        <a:spcAft>
          <a:spcPct val="0"/>
        </a:spcAft>
        <a:buClr>
          <a:schemeClr val="tx2"/>
        </a:buClr>
        <a:buSzPct val="70000"/>
        <a:buFont typeface="Wingdings" pitchFamily="2" charset="2"/>
        <a:buChar char="•"/>
        <a:defRPr sz="2000">
          <a:solidFill>
            <a:schemeClr val="tx1"/>
          </a:solidFill>
          <a:effectLst>
            <a:outerShdw blurRad="38100" dist="38100" dir="2700000" algn="tl">
              <a:srgbClr val="000000"/>
            </a:outerShdw>
          </a:effectLst>
          <a:latin typeface="+mn-lt"/>
        </a:defRPr>
      </a:lvl3pPr>
      <a:lvl4pPr marL="1714500" indent="-3429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effectLst>
            <a:outerShdw blurRad="38100" dist="38100" dir="2700000" algn="tl">
              <a:srgbClr val="000000"/>
            </a:outerShdw>
          </a:effectLst>
          <a:latin typeface="+mn-lt"/>
        </a:defRPr>
      </a:lvl4pPr>
      <a:lvl5pPr marL="2171700" indent="-342900" algn="l" rtl="0" eaLnBrk="0" fontAlgn="base" hangingPunct="0">
        <a:spcBef>
          <a:spcPct val="20000"/>
        </a:spcBef>
        <a:spcAft>
          <a:spcPct val="0"/>
        </a:spcAft>
        <a:buClr>
          <a:schemeClr val="hlink"/>
        </a:buClr>
        <a:buSzPct val="70000"/>
        <a:buFont typeface="Wingdings" pitchFamily="2" charset="2"/>
        <a:buChar char="»"/>
        <a:defRPr sz="2000">
          <a:solidFill>
            <a:schemeClr val="tx1"/>
          </a:solidFill>
          <a:effectLst>
            <a:outerShdw blurRad="38100" dist="38100" dir="2700000" algn="tl">
              <a:srgbClr val="000000"/>
            </a:outerShdw>
          </a:effectLst>
          <a:latin typeface="+mn-lt"/>
        </a:defRPr>
      </a:lvl5pPr>
      <a:lvl6pPr marL="26289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6pPr>
      <a:lvl7pPr marL="30861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7pPr>
      <a:lvl8pPr marL="35433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8pPr>
      <a:lvl9pPr marL="40005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3" name="Rectangle 15"/>
          <p:cNvSpPr>
            <a:spLocks noGrp="1" noChangeArrowheads="1"/>
          </p:cNvSpPr>
          <p:nvPr>
            <p:ph type="sldNum" sz="quarter" idx="12"/>
          </p:nvPr>
        </p:nvSpPr>
        <p:spPr>
          <a:noFill/>
        </p:spPr>
        <p:txBody>
          <a:bodyPr/>
          <a:lstStyle/>
          <a:p>
            <a:fld id="{6D845F57-5260-4BAE-B1CB-E730E16827C7}" type="slidenum">
              <a:rPr lang="en-US" smtClean="0">
                <a:cs typeface="Arial" charset="0"/>
              </a:rPr>
              <a:pPr/>
              <a:t>1</a:t>
            </a:fld>
            <a:endParaRPr lang="en-US" dirty="0" smtClean="0">
              <a:cs typeface="Arial" charset="0"/>
            </a:endParaRPr>
          </a:p>
        </p:txBody>
      </p:sp>
      <p:sp>
        <p:nvSpPr>
          <p:cNvPr id="324611" name="Rectangle 3"/>
          <p:cNvSpPr>
            <a:spLocks noChangeArrowheads="1"/>
          </p:cNvSpPr>
          <p:nvPr/>
        </p:nvSpPr>
        <p:spPr bwMode="auto">
          <a:xfrm>
            <a:off x="1143000" y="4648200"/>
            <a:ext cx="7010400" cy="830997"/>
          </a:xfrm>
          <a:prstGeom prst="rect">
            <a:avLst/>
          </a:prstGeom>
          <a:noFill/>
          <a:ln w="9525" algn="ctr">
            <a:noFill/>
            <a:miter lim="800000"/>
            <a:headEnd/>
            <a:tailEnd/>
          </a:ln>
          <a:effectLst/>
        </p:spPr>
        <p:txBody>
          <a:bodyPr>
            <a:spAutoFit/>
          </a:bodyPr>
          <a:lstStyle/>
          <a:p>
            <a:pPr algn="ctr" eaLnBrk="0" hangingPunct="0">
              <a:defRPr/>
            </a:pPr>
            <a:r>
              <a:rPr lang="en-US" sz="2400" dirty="0">
                <a:solidFill>
                  <a:srgbClr val="FFFFFF"/>
                </a:solidFill>
                <a:effectLst>
                  <a:outerShdw blurRad="38100" dist="38100" dir="2700000" algn="tl">
                    <a:srgbClr val="000000"/>
                  </a:outerShdw>
                </a:effectLst>
                <a:cs typeface="+mn-cs"/>
              </a:rPr>
              <a:t>Presented by </a:t>
            </a:r>
          </a:p>
          <a:p>
            <a:pPr algn="ctr" eaLnBrk="0" hangingPunct="0">
              <a:defRPr/>
            </a:pPr>
            <a:r>
              <a:rPr lang="en-US" sz="2400" dirty="0">
                <a:solidFill>
                  <a:srgbClr val="FFFFFF"/>
                </a:solidFill>
                <a:effectLst>
                  <a:outerShdw blurRad="38100" dist="38100" dir="2700000" algn="tl">
                    <a:srgbClr val="000000"/>
                  </a:outerShdw>
                </a:effectLst>
                <a:cs typeface="+mn-cs"/>
              </a:rPr>
              <a:t>the International Civil Aviation Organization</a:t>
            </a:r>
          </a:p>
        </p:txBody>
      </p:sp>
      <p:sp>
        <p:nvSpPr>
          <p:cNvPr id="5" name="Rectangle 2"/>
          <p:cNvSpPr>
            <a:spLocks noGrp="1" noChangeArrowheads="1"/>
          </p:cNvSpPr>
          <p:nvPr>
            <p:ph type="ctrTitle"/>
          </p:nvPr>
        </p:nvSpPr>
        <p:spPr>
          <a:xfrm>
            <a:off x="685800" y="1524000"/>
            <a:ext cx="7772400" cy="1920875"/>
          </a:xfrm>
        </p:spPr>
        <p:txBody>
          <a:bodyPr anchor="t" anchorCtr="1"/>
          <a:lstStyle/>
          <a:p>
            <a:pPr eaLnBrk="1" hangingPunct="1">
              <a:defRPr/>
            </a:pPr>
            <a:r>
              <a:rPr lang="en-US" sz="3000" dirty="0" smtClean="0">
                <a:solidFill>
                  <a:srgbClr val="FFFF00"/>
                </a:solidFill>
                <a:effectLst/>
                <a:latin typeface="Arial Rounded MT Bold" pitchFamily="34" charset="0"/>
              </a:rPr>
              <a:t>RESPONSES FROM ADMINISTRATIONS </a:t>
            </a:r>
            <a:br>
              <a:rPr lang="en-US" sz="3000" dirty="0" smtClean="0">
                <a:solidFill>
                  <a:srgbClr val="FFFF00"/>
                </a:solidFill>
                <a:effectLst/>
                <a:latin typeface="Arial Rounded MT Bold" pitchFamily="34" charset="0"/>
              </a:rPr>
            </a:br>
            <a:r>
              <a:rPr lang="en-US" sz="3000" dirty="0" smtClean="0">
                <a:solidFill>
                  <a:srgbClr val="FFFF00"/>
                </a:solidFill>
                <a:effectLst/>
                <a:latin typeface="Arial Rounded MT Bold" pitchFamily="34" charset="0"/>
              </a:rPr>
              <a:t>TO ACTION ITEMS ARISING FROM THE 48</a:t>
            </a:r>
            <a:r>
              <a:rPr lang="en-US" sz="3000" baseline="30000" dirty="0" smtClean="0">
                <a:solidFill>
                  <a:srgbClr val="FFFF00"/>
                </a:solidFill>
                <a:effectLst/>
                <a:latin typeface="Arial Rounded MT Bold" pitchFamily="34" charset="0"/>
              </a:rPr>
              <a:t>th</a:t>
            </a:r>
            <a:r>
              <a:rPr lang="en-US" sz="3000" dirty="0" smtClean="0">
                <a:solidFill>
                  <a:srgbClr val="FFFF00"/>
                </a:solidFill>
                <a:effectLst/>
                <a:latin typeface="Arial Rounded MT Bold" pitchFamily="34" charset="0"/>
              </a:rPr>
              <a:t> CONFERENCE OF DIRECTORS GENERAL OF CIVIL AVIATION, </a:t>
            </a:r>
            <a:br>
              <a:rPr lang="en-US" sz="3000" dirty="0" smtClean="0">
                <a:solidFill>
                  <a:srgbClr val="FFFF00"/>
                </a:solidFill>
                <a:effectLst/>
                <a:latin typeface="Arial Rounded MT Bold" pitchFamily="34" charset="0"/>
              </a:rPr>
            </a:br>
            <a:r>
              <a:rPr lang="en-US" sz="3000" dirty="0" smtClean="0">
                <a:solidFill>
                  <a:srgbClr val="FFFF00"/>
                </a:solidFill>
                <a:effectLst/>
                <a:latin typeface="Arial Rounded MT Bold" pitchFamily="34" charset="0"/>
              </a:rPr>
              <a:t>ASIA AND PACIFIC REGIONS</a:t>
            </a:r>
            <a:endParaRPr lang="en-US" sz="3000" dirty="0" smtClean="0">
              <a:solidFill>
                <a:srgbClr val="FFFF00"/>
              </a:solidFill>
              <a:latin typeface="Arial Rounded MT Bold" pitchFamily="34" charset="0"/>
            </a:endParaRPr>
          </a:p>
        </p:txBody>
      </p:sp>
      <p:sp>
        <p:nvSpPr>
          <p:cNvPr id="709636" name="Subtitle 6"/>
          <p:cNvSpPr>
            <a:spLocks noGrp="1"/>
          </p:cNvSpPr>
          <p:nvPr>
            <p:ph type="subTitle" sz="quarter" idx="1"/>
          </p:nvPr>
        </p:nvSpPr>
        <p:spPr>
          <a:xfrm>
            <a:off x="1371600" y="4038600"/>
            <a:ext cx="6400800" cy="1752600"/>
          </a:xfrm>
        </p:spPr>
        <p:txBody>
          <a:bodyPr/>
          <a:lstStyle/>
          <a:p>
            <a:pPr eaLnBrk="1" hangingPunct="1">
              <a:buFont typeface="Wingdings" pitchFamily="2" charset="2"/>
              <a:buNone/>
            </a:pPr>
            <a:r>
              <a:rPr lang="en-US" dirty="0" smtClean="0">
                <a:solidFill>
                  <a:srgbClr val="FFFF00"/>
                </a:solidFill>
                <a:latin typeface="Arial Rounded MT Bold" pitchFamily="34" charset="0"/>
              </a:rPr>
              <a:t>DP/2/1</a:t>
            </a:r>
          </a:p>
          <a:p>
            <a:pPr eaLnBrk="1" hangingPunct="1">
              <a:buFont typeface="Wingdings" pitchFamily="2" charset="2"/>
              <a:buNone/>
            </a:pPr>
            <a:endParaRPr lang="en-US" dirty="0" smtClean="0">
              <a:solidFill>
                <a:srgbClr val="FFFF00"/>
              </a:solidFill>
              <a:latin typeface="Arial Rounded MT Bold" pitchFamily="34" charset="0"/>
            </a:endParaRPr>
          </a:p>
          <a:p>
            <a:pPr eaLnBrk="1" hangingPunct="1">
              <a:buFont typeface="Wingdings" pitchFamily="2" charset="2"/>
              <a:buNone/>
            </a:pPr>
            <a:endParaRPr lang="en-US" sz="4000" dirty="0" smtClean="0">
              <a:solidFill>
                <a:srgbClr val="FFFF00"/>
              </a:solidFill>
              <a:latin typeface="Arial Rounded MT Bold" pitchFamily="34" charset="0"/>
            </a:endParaRPr>
          </a:p>
          <a:p>
            <a:pPr eaLnBrk="1" hangingPunct="1">
              <a:buFont typeface="Wingdings" pitchFamily="2" charset="2"/>
              <a:buNone/>
            </a:pPr>
            <a:endParaRPr lang="en-US" sz="4000" dirty="0" smtClean="0">
              <a:solidFill>
                <a:srgbClr val="FFFF00"/>
              </a:solidFill>
              <a:latin typeface="Arial Rounded MT Bold" pitchFamily="34" charset="0"/>
            </a:endParaRPr>
          </a:p>
          <a:p>
            <a:pPr eaLnBrk="1" hangingPunct="1">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a:solidFill>
                  <a:schemeClr val="tx1"/>
                </a:solidFill>
              </a:rPr>
              <a:t>The Plan for 2013 is to hold APANPIRG/24 from 24 to 26 June 2013 (</a:t>
            </a:r>
            <a:r>
              <a:rPr lang="en-US" sz="2400" i="1" dirty="0">
                <a:solidFill>
                  <a:schemeClr val="tx1"/>
                </a:solidFill>
              </a:rPr>
              <a:t>Monday to Wednesday)</a:t>
            </a:r>
            <a:r>
              <a:rPr lang="en-US" sz="2400" dirty="0">
                <a:solidFill>
                  <a:schemeClr val="tx1"/>
                </a:solidFill>
              </a:rPr>
              <a:t>, followed by RASG APAC on 27 - 28 June (Thursday and Friday). The dates for the Sub Group Meetings will be advanced accordingly</a:t>
            </a:r>
            <a:endParaRPr lang="en-US" sz="2400" dirty="0" smtClean="0">
              <a:solidFill>
                <a:schemeClr val="tx1"/>
              </a:solidFill>
            </a:endParaRPr>
          </a:p>
          <a:p>
            <a:pPr marL="0" indent="0">
              <a:buNone/>
            </a:pPr>
            <a:endParaRPr lang="en-US" sz="2400" dirty="0">
              <a:solidFill>
                <a:schemeClr val="tx1"/>
              </a:solidFill>
            </a:endParaRPr>
          </a:p>
          <a:p>
            <a:pPr marL="0" indent="0">
              <a:buNone/>
            </a:pPr>
            <a:r>
              <a:rPr lang="en-US" sz="2400" dirty="0" smtClean="0">
                <a:solidFill>
                  <a:schemeClr val="tx1"/>
                </a:solidFill>
              </a:rPr>
              <a:t>The </a:t>
            </a:r>
            <a:r>
              <a:rPr lang="en-US" sz="2400" dirty="0">
                <a:solidFill>
                  <a:schemeClr val="tx1"/>
                </a:solidFill>
              </a:rPr>
              <a:t>50</a:t>
            </a:r>
            <a:r>
              <a:rPr lang="en-US" sz="2400" baseline="30000" dirty="0">
                <a:solidFill>
                  <a:schemeClr val="tx1"/>
                </a:solidFill>
              </a:rPr>
              <a:t>th</a:t>
            </a:r>
            <a:r>
              <a:rPr lang="en-US" sz="2400" dirty="0">
                <a:solidFill>
                  <a:schemeClr val="tx1"/>
                </a:solidFill>
              </a:rPr>
              <a:t> DGCA Conference in Bangkok is </a:t>
            </a:r>
            <a:r>
              <a:rPr lang="en-US" sz="2400" dirty="0" smtClean="0">
                <a:solidFill>
                  <a:schemeClr val="tx1"/>
                </a:solidFill>
              </a:rPr>
              <a:t>scheduled to be held from </a:t>
            </a:r>
            <a:r>
              <a:rPr lang="en-US" sz="2400" dirty="0">
                <a:solidFill>
                  <a:schemeClr val="tx1"/>
                </a:solidFill>
              </a:rPr>
              <a:t>1 to 3 July 2013 (Monday to Wednesday</a:t>
            </a:r>
            <a:r>
              <a:rPr lang="en-US" sz="2400" dirty="0" smtClean="0">
                <a:solidFill>
                  <a:schemeClr val="tx1"/>
                </a:solidFill>
              </a:rPr>
              <a:t>)..</a:t>
            </a:r>
            <a:endParaRPr lang="en-US" sz="2400" dirty="0">
              <a:solidFill>
                <a:schemeClr val="tx1"/>
              </a:solidFill>
            </a:endParaRPr>
          </a:p>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10</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47/16</a:t>
            </a:r>
            <a:endParaRPr lang="en-GB" dirty="0">
              <a:solidFill>
                <a:schemeClr val="tx1"/>
              </a:solidFill>
            </a:endParaRPr>
          </a:p>
        </p:txBody>
      </p:sp>
    </p:spTree>
    <p:extLst>
      <p:ext uri="{BB962C8B-B14F-4D97-AF65-F5344CB8AC3E}">
        <p14:creationId xmlns:p14="http://schemas.microsoft.com/office/powerpoint/2010/main" val="2016406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None/>
            </a:pPr>
            <a:r>
              <a:rPr lang="en-GB" sz="2400" b="0" dirty="0">
                <a:solidFill>
                  <a:schemeClr val="tx1"/>
                </a:solidFill>
              </a:rPr>
              <a:t> </a:t>
            </a:r>
            <a:endParaRPr lang="en-GB" sz="2400" b="0" dirty="0" smtClean="0">
              <a:solidFill>
                <a:schemeClr val="tx1"/>
              </a:solidFill>
            </a:endParaRPr>
          </a:p>
          <a:p>
            <a:pPr marL="52388" indent="-52388">
              <a:buNone/>
            </a:pPr>
            <a:endParaRPr lang="en-GB" sz="2400" b="0" dirty="0">
              <a:solidFill>
                <a:schemeClr val="tx1"/>
              </a:solidFill>
            </a:endParaRPr>
          </a:p>
          <a:p>
            <a:pPr marL="52388" indent="-52388">
              <a:buNone/>
            </a:pPr>
            <a:r>
              <a:rPr lang="en-GB" sz="2800" dirty="0" smtClean="0">
                <a:solidFill>
                  <a:schemeClr val="tx1"/>
                </a:solidFill>
              </a:rPr>
              <a:t>State </a:t>
            </a:r>
            <a:r>
              <a:rPr lang="en-GB" sz="2800" dirty="0">
                <a:solidFill>
                  <a:schemeClr val="tx1"/>
                </a:solidFill>
              </a:rPr>
              <a:t>responses to the 48</a:t>
            </a:r>
            <a:r>
              <a:rPr lang="en-GB" sz="2800" baseline="30000" dirty="0">
                <a:solidFill>
                  <a:schemeClr val="tx1"/>
                </a:solidFill>
              </a:rPr>
              <a:t>th</a:t>
            </a:r>
            <a:r>
              <a:rPr lang="en-GB" sz="2800" dirty="0">
                <a:solidFill>
                  <a:schemeClr val="tx1"/>
                </a:solidFill>
              </a:rPr>
              <a:t> DGCA Conference Action Items are available in </a:t>
            </a:r>
            <a:r>
              <a:rPr lang="en-GB" sz="2800" dirty="0" smtClean="0">
                <a:solidFill>
                  <a:schemeClr val="tx1"/>
                </a:solidFill>
              </a:rPr>
              <a:t>49/DP/2/1</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11</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48 DGCA Conference Action Items </a:t>
            </a:r>
            <a:endParaRPr lang="en-GB" dirty="0">
              <a:solidFill>
                <a:schemeClr val="tx1"/>
              </a:solidFill>
            </a:endParaRPr>
          </a:p>
        </p:txBody>
      </p:sp>
    </p:spTree>
    <p:extLst>
      <p:ext uri="{BB962C8B-B14F-4D97-AF65-F5344CB8AC3E}">
        <p14:creationId xmlns:p14="http://schemas.microsoft.com/office/powerpoint/2010/main" val="317768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smtClean="0">
                <a:solidFill>
                  <a:schemeClr val="tx1"/>
                </a:solidFill>
              </a:rPr>
              <a:t>Recognizing </a:t>
            </a:r>
            <a:r>
              <a:rPr lang="en-US" sz="2400" dirty="0">
                <a:solidFill>
                  <a:schemeClr val="tx1"/>
                </a:solidFill>
              </a:rPr>
              <a:t>the need for collaboration and harmonization towards seamless ATM in the Asia-Pacific region, the Conference urges States and Administrations to:</a:t>
            </a:r>
          </a:p>
          <a:p>
            <a:pPr marL="0" lvl="0" indent="0">
              <a:buNone/>
            </a:pPr>
            <a:r>
              <a:rPr lang="en-US" sz="2400" dirty="0" smtClean="0">
                <a:solidFill>
                  <a:schemeClr val="tx1"/>
                </a:solidFill>
              </a:rPr>
              <a:t>a) share </a:t>
            </a:r>
            <a:r>
              <a:rPr lang="en-US" sz="2400" dirty="0">
                <a:solidFill>
                  <a:schemeClr val="tx1"/>
                </a:solidFill>
              </a:rPr>
              <a:t>information and experience on their ATM modernization </a:t>
            </a:r>
            <a:r>
              <a:rPr lang="en-US" sz="2400" dirty="0" smtClean="0">
                <a:solidFill>
                  <a:schemeClr val="tx1"/>
                </a:solidFill>
              </a:rPr>
              <a:t>Programmes, </a:t>
            </a:r>
            <a:r>
              <a:rPr lang="en-US" sz="2400" dirty="0">
                <a:solidFill>
                  <a:schemeClr val="tx1"/>
                </a:solidFill>
              </a:rPr>
              <a:t>and requests ICAO to explore setting up a website for this; and</a:t>
            </a:r>
          </a:p>
          <a:p>
            <a:endParaRPr lang="en-US" sz="2400" dirty="0">
              <a:solidFill>
                <a:schemeClr val="tx1"/>
              </a:solidFill>
            </a:endParaRPr>
          </a:p>
          <a:p>
            <a:pPr marL="0" indent="0">
              <a:buNone/>
            </a:pPr>
            <a:r>
              <a:rPr lang="en-US" sz="2400" dirty="0" smtClean="0">
                <a:solidFill>
                  <a:schemeClr val="tx1"/>
                </a:solidFill>
              </a:rPr>
              <a:t>b) actively </a:t>
            </a:r>
            <a:r>
              <a:rPr lang="en-US" sz="2400" dirty="0">
                <a:solidFill>
                  <a:schemeClr val="tx1"/>
                </a:solidFill>
              </a:rPr>
              <a:t>participate and contribute resources as appropriate to the Asia Pacific Seamless ATM Planning Group.</a:t>
            </a:r>
            <a:endParaRPr lang="en-GB" sz="2400" dirty="0" smtClean="0">
              <a:solidFill>
                <a:schemeClr val="tx1"/>
              </a:solidFill>
            </a:endParaRPr>
          </a:p>
          <a:p>
            <a:pPr marL="52388" indent="-52388">
              <a:buNone/>
            </a:pP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12</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48/1</a:t>
            </a:r>
            <a:endParaRPr lang="en-GB" dirty="0">
              <a:solidFill>
                <a:schemeClr val="tx1"/>
              </a:solidFill>
            </a:endParaRPr>
          </a:p>
        </p:txBody>
      </p:sp>
    </p:spTree>
    <p:extLst>
      <p:ext uri="{BB962C8B-B14F-4D97-AF65-F5344CB8AC3E}">
        <p14:creationId xmlns:p14="http://schemas.microsoft.com/office/powerpoint/2010/main" val="2224768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a:spcBef>
                <a:spcPct val="0"/>
              </a:spcBef>
              <a:spcAft>
                <a:spcPts val="1200"/>
              </a:spcAft>
              <a:buFont typeface="Wingdings" pitchFamily="2" charset="2"/>
              <a:buChar char="Ø"/>
            </a:pPr>
            <a:r>
              <a:rPr lang="en-GB" sz="2400" dirty="0" smtClean="0">
                <a:solidFill>
                  <a:schemeClr val="tx1"/>
                </a:solidFill>
                <a:latin typeface="Times New Roman" pitchFamily="18" charset="0"/>
                <a:cs typeface="Times New Roman" pitchFamily="18" charset="0"/>
              </a:rPr>
              <a:t>Refer DGCA 49 DP/3/18 and APAC website (meetings)</a:t>
            </a:r>
          </a:p>
          <a:p>
            <a:pPr lvl="1" algn="just">
              <a:spcBef>
                <a:spcPct val="0"/>
              </a:spcBef>
              <a:spcAft>
                <a:spcPts val="1200"/>
              </a:spcAft>
              <a:buFont typeface="Wingdings" pitchFamily="2" charset="2"/>
              <a:buChar char="Ø"/>
            </a:pPr>
            <a:r>
              <a:rPr lang="en-AU" dirty="0" smtClean="0">
                <a:solidFill>
                  <a:schemeClr val="tx1"/>
                </a:solidFill>
                <a:effectLst/>
                <a:latin typeface="Times New Roman" pitchFamily="18" charset="0"/>
                <a:cs typeface="Times New Roman" pitchFamily="18" charset="0"/>
              </a:rPr>
              <a:t>Two </a:t>
            </a:r>
            <a:r>
              <a:rPr lang="en-AU" dirty="0">
                <a:solidFill>
                  <a:schemeClr val="tx1"/>
                </a:solidFill>
                <a:effectLst/>
                <a:latin typeface="Times New Roman" pitchFamily="18" charset="0"/>
                <a:cs typeface="Times New Roman" pitchFamily="18" charset="0"/>
              </a:rPr>
              <a:t>key deliverables</a:t>
            </a:r>
          </a:p>
          <a:p>
            <a:pPr lvl="2" algn="just">
              <a:spcBef>
                <a:spcPct val="0"/>
              </a:spcBef>
              <a:spcAft>
                <a:spcPts val="1200"/>
              </a:spcAft>
              <a:buFont typeface="Wingdings" pitchFamily="2" charset="2"/>
              <a:buChar char="Ø"/>
            </a:pPr>
            <a:r>
              <a:rPr lang="en-AU" sz="2800" b="1" dirty="0">
                <a:effectLst/>
                <a:latin typeface="Times New Roman" pitchFamily="18" charset="0"/>
                <a:cs typeface="Times New Roman" pitchFamily="18" charset="0"/>
              </a:rPr>
              <a:t>Asia/Pacific ASBU Position Statement</a:t>
            </a:r>
          </a:p>
          <a:p>
            <a:pPr lvl="2" algn="just">
              <a:spcBef>
                <a:spcPct val="0"/>
              </a:spcBef>
              <a:spcAft>
                <a:spcPts val="1200"/>
              </a:spcAft>
              <a:buFont typeface="Wingdings" pitchFamily="2" charset="2"/>
              <a:buChar char="Ø"/>
            </a:pPr>
            <a:r>
              <a:rPr lang="en-AU" sz="2800" b="1" dirty="0">
                <a:effectLst/>
                <a:latin typeface="Times New Roman" pitchFamily="18" charset="0"/>
                <a:cs typeface="Times New Roman" pitchFamily="18" charset="0"/>
              </a:rPr>
              <a:t>Seamless ATM Principles supporting the draft Seamless Plan.</a:t>
            </a:r>
          </a:p>
          <a:p>
            <a:pPr lvl="1" algn="just">
              <a:spcBef>
                <a:spcPct val="0"/>
              </a:spcBef>
              <a:spcAft>
                <a:spcPts val="1200"/>
              </a:spcAft>
              <a:buFont typeface="Wingdings" pitchFamily="2" charset="2"/>
              <a:buChar char="Ø"/>
            </a:pPr>
            <a:r>
              <a:rPr lang="en-AU" dirty="0">
                <a:solidFill>
                  <a:schemeClr val="tx1"/>
                </a:solidFill>
                <a:latin typeface="Times New Roman" pitchFamily="18" charset="0"/>
                <a:cs typeface="Times New Roman" pitchFamily="18" charset="0"/>
              </a:rPr>
              <a:t>A draft Seamless ATM Plan including Seamless ATM Principles </a:t>
            </a:r>
            <a:r>
              <a:rPr lang="en-AU" dirty="0" smtClean="0">
                <a:solidFill>
                  <a:schemeClr val="tx1"/>
                </a:solidFill>
                <a:latin typeface="Times New Roman" pitchFamily="18" charset="0"/>
                <a:cs typeface="Times New Roman" pitchFamily="18" charset="0"/>
              </a:rPr>
              <a:t>presented </a:t>
            </a:r>
            <a:r>
              <a:rPr lang="en-AU" dirty="0">
                <a:solidFill>
                  <a:schemeClr val="tx1"/>
                </a:solidFill>
                <a:latin typeface="Times New Roman" pitchFamily="18" charset="0"/>
                <a:cs typeface="Times New Roman" pitchFamily="18" charset="0"/>
              </a:rPr>
              <a:t>to APANPIRG/23</a:t>
            </a:r>
            <a:endParaRPr lang="en-GB" b="0" dirty="0" smtClean="0">
              <a:solidFill>
                <a:schemeClr val="tx1"/>
              </a:solidFill>
              <a:latin typeface="Times New Roman" pitchFamily="18" charset="0"/>
              <a:cs typeface="Times New Roman" pitchFamily="18" charset="0"/>
            </a:endParaRPr>
          </a:p>
          <a:p>
            <a:pPr marL="52388" indent="-52388">
              <a:buNone/>
            </a:pPr>
            <a:r>
              <a:rPr lang="en-GB" sz="20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13</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48/1</a:t>
            </a:r>
            <a:endParaRPr lang="en-GB" dirty="0">
              <a:solidFill>
                <a:schemeClr val="tx1"/>
              </a:solidFill>
            </a:endParaRPr>
          </a:p>
        </p:txBody>
      </p:sp>
    </p:spTree>
    <p:extLst>
      <p:ext uri="{BB962C8B-B14F-4D97-AF65-F5344CB8AC3E}">
        <p14:creationId xmlns:p14="http://schemas.microsoft.com/office/powerpoint/2010/main" val="1416979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GB" sz="2400" b="0" dirty="0" smtClean="0">
                <a:solidFill>
                  <a:schemeClr val="tx1"/>
                </a:solidFill>
              </a:rPr>
              <a:t> </a:t>
            </a:r>
            <a:r>
              <a:rPr lang="en-US" sz="2400" dirty="0" smtClean="0">
                <a:solidFill>
                  <a:schemeClr val="tx1"/>
                </a:solidFill>
              </a:rPr>
              <a:t>Recognizing </a:t>
            </a:r>
            <a:r>
              <a:rPr lang="en-US" sz="2400" dirty="0">
                <a:solidFill>
                  <a:schemeClr val="tx1"/>
                </a:solidFill>
              </a:rPr>
              <a:t>the potentially significant impact of the ICAO Aviation System Block Upgrades on national ATM </a:t>
            </a:r>
            <a:r>
              <a:rPr lang="en-US" sz="2400" dirty="0" smtClean="0">
                <a:solidFill>
                  <a:schemeClr val="tx1"/>
                </a:solidFill>
              </a:rPr>
              <a:t>modernization </a:t>
            </a:r>
            <a:r>
              <a:rPr lang="en-US" sz="2400" dirty="0">
                <a:solidFill>
                  <a:schemeClr val="tx1"/>
                </a:solidFill>
              </a:rPr>
              <a:t>and regional </a:t>
            </a:r>
            <a:r>
              <a:rPr lang="en-US" sz="2400" dirty="0" smtClean="0">
                <a:solidFill>
                  <a:schemeClr val="tx1"/>
                </a:solidFill>
              </a:rPr>
              <a:t>harmonization, </a:t>
            </a:r>
            <a:r>
              <a:rPr lang="en-US" sz="2400" dirty="0">
                <a:solidFill>
                  <a:schemeClr val="tx1"/>
                </a:solidFill>
              </a:rPr>
              <a:t>the Conference requests APANPIRG, through the Asia Pacific Seamless ATM Planning Group, to</a:t>
            </a:r>
            <a:r>
              <a:rPr lang="en-US" sz="2400" dirty="0" smtClean="0">
                <a:solidFill>
                  <a:schemeClr val="tx1"/>
                </a:solidFill>
              </a:rPr>
              <a:t>:</a:t>
            </a:r>
          </a:p>
          <a:p>
            <a:endParaRPr lang="en-US" sz="2400" dirty="0">
              <a:solidFill>
                <a:schemeClr val="tx1"/>
              </a:solidFill>
            </a:endParaRPr>
          </a:p>
          <a:p>
            <a:pPr marL="0" indent="0">
              <a:buNone/>
            </a:pPr>
            <a:r>
              <a:rPr lang="en-US" sz="2400" dirty="0" smtClean="0">
                <a:solidFill>
                  <a:schemeClr val="tx1"/>
                </a:solidFill>
              </a:rPr>
              <a:t>a</a:t>
            </a:r>
            <a:r>
              <a:rPr lang="en-US" sz="2400" dirty="0">
                <a:solidFill>
                  <a:schemeClr val="tx1"/>
                </a:solidFill>
              </a:rPr>
              <a:t>.	</a:t>
            </a:r>
            <a:r>
              <a:rPr lang="en-US" sz="2000" dirty="0">
                <a:solidFill>
                  <a:schemeClr val="tx1"/>
                </a:solidFill>
              </a:rPr>
              <a:t>study the proposed ICAO Aviation System Block Upgrades and provide advice on the benefits, business case and implications to States and Administrations; and</a:t>
            </a:r>
          </a:p>
          <a:p>
            <a:endParaRPr lang="en-US" sz="2000" dirty="0">
              <a:solidFill>
                <a:schemeClr val="tx1"/>
              </a:solidFill>
            </a:endParaRPr>
          </a:p>
          <a:p>
            <a:pPr marL="0" indent="0">
              <a:buNone/>
            </a:pPr>
            <a:r>
              <a:rPr lang="en-US" sz="2400" dirty="0">
                <a:solidFill>
                  <a:schemeClr val="tx1"/>
                </a:solidFill>
              </a:rPr>
              <a:t>b.	</a:t>
            </a:r>
            <a:r>
              <a:rPr lang="en-US" sz="2000" dirty="0">
                <a:solidFill>
                  <a:schemeClr val="tx1"/>
                </a:solidFill>
              </a:rPr>
              <a:t>explore formulating a regional position prior to the 12th Air Navigation Conference.</a:t>
            </a:r>
            <a:endParaRPr lang="en-GB" sz="2000" b="0" dirty="0" smtClean="0">
              <a:solidFill>
                <a:schemeClr val="tx1"/>
              </a:solidFill>
            </a:endParaRPr>
          </a:p>
          <a:p>
            <a:pPr marL="52388" indent="-52388">
              <a:buNone/>
            </a:pP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14</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 2</a:t>
            </a:r>
            <a:endParaRPr lang="en-GB" dirty="0">
              <a:solidFill>
                <a:schemeClr val="tx1"/>
              </a:solidFill>
            </a:endParaRPr>
          </a:p>
        </p:txBody>
      </p:sp>
    </p:spTree>
    <p:extLst>
      <p:ext uri="{BB962C8B-B14F-4D97-AF65-F5344CB8AC3E}">
        <p14:creationId xmlns:p14="http://schemas.microsoft.com/office/powerpoint/2010/main" val="3883653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Font typeface="Wingdings" pitchFamily="2" charset="2"/>
              <a:buChar char="Ø"/>
            </a:pPr>
            <a:r>
              <a:rPr lang="en-GB" sz="2400" dirty="0" smtClean="0">
                <a:solidFill>
                  <a:schemeClr val="tx1"/>
                </a:solidFill>
              </a:rPr>
              <a:t>Refer DGCA 48 DP/3/18</a:t>
            </a:r>
          </a:p>
          <a:p>
            <a:pPr marL="52388" indent="-52388">
              <a:buFont typeface="Wingdings" pitchFamily="2" charset="2"/>
              <a:buChar char="Ø"/>
            </a:pPr>
            <a:r>
              <a:rPr lang="en-GB" sz="2400" dirty="0" smtClean="0">
                <a:solidFill>
                  <a:schemeClr val="tx1"/>
                </a:solidFill>
              </a:rPr>
              <a:t>a) on going – APSAPG is </a:t>
            </a:r>
            <a:r>
              <a:rPr lang="en-US" sz="2400" dirty="0" smtClean="0">
                <a:solidFill>
                  <a:schemeClr val="tx1"/>
                </a:solidFill>
              </a:rPr>
              <a:t>studying </a:t>
            </a:r>
            <a:r>
              <a:rPr lang="en-US" sz="2400" dirty="0">
                <a:solidFill>
                  <a:schemeClr val="tx1"/>
                </a:solidFill>
              </a:rPr>
              <a:t>the proposed ICAO Aviation System Block Upgrades </a:t>
            </a:r>
            <a:endParaRPr lang="en-GB" sz="2400" dirty="0" smtClean="0">
              <a:solidFill>
                <a:schemeClr val="tx1"/>
              </a:solidFill>
            </a:endParaRPr>
          </a:p>
          <a:p>
            <a:pPr marL="0" indent="0">
              <a:buNone/>
            </a:pPr>
            <a:endParaRPr lang="en-US" sz="2400" dirty="0" smtClean="0">
              <a:solidFill>
                <a:schemeClr val="tx1"/>
              </a:solidFill>
            </a:endParaRPr>
          </a:p>
          <a:p>
            <a:pPr marL="169863" indent="-169863">
              <a:buFont typeface="Wingdings" pitchFamily="2" charset="2"/>
              <a:buChar char="Ø"/>
            </a:pPr>
            <a:r>
              <a:rPr lang="en-US" sz="2400" dirty="0" smtClean="0">
                <a:solidFill>
                  <a:schemeClr val="tx1"/>
                </a:solidFill>
              </a:rPr>
              <a:t>b) APANPIRG/23 adopted the Conclusion</a:t>
            </a:r>
            <a:r>
              <a:rPr lang="en-US" sz="2400" dirty="0">
                <a:solidFill>
                  <a:schemeClr val="tx1"/>
                </a:solidFill>
              </a:rPr>
              <a:t> </a:t>
            </a:r>
            <a:r>
              <a:rPr lang="en-US" sz="2400" dirty="0" smtClean="0">
                <a:solidFill>
                  <a:schemeClr val="tx1"/>
                </a:solidFill>
              </a:rPr>
              <a:t>on </a:t>
            </a:r>
            <a:r>
              <a:rPr lang="en-AU" sz="2400" dirty="0" smtClean="0">
                <a:solidFill>
                  <a:schemeClr val="tx1"/>
                </a:solidFill>
              </a:rPr>
              <a:t>Asia/Pacific </a:t>
            </a:r>
            <a:r>
              <a:rPr lang="en-AU" sz="2400" dirty="0">
                <a:solidFill>
                  <a:schemeClr val="tx1"/>
                </a:solidFill>
              </a:rPr>
              <a:t>Position Statement on ASBU</a:t>
            </a:r>
            <a:endParaRPr lang="en-US" sz="2400" dirty="0">
              <a:solidFill>
                <a:schemeClr val="tx1"/>
              </a:solidFill>
            </a:endParaRPr>
          </a:p>
          <a:p>
            <a:pPr marL="0" indent="0">
              <a:buNone/>
            </a:pPr>
            <a:endParaRPr lang="en-AU" sz="2000" dirty="0" smtClean="0">
              <a:solidFill>
                <a:schemeClr val="tx1"/>
              </a:solidFill>
            </a:endParaRPr>
          </a:p>
          <a:p>
            <a:pPr marL="52388" indent="-52388">
              <a:buNone/>
            </a:pP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15</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48/2</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a:solidFill>
                  <a:schemeClr val="tx1"/>
                </a:solidFill>
              </a:rPr>
              <a:t>Noting that not all elements of the ICAO Aviation System Block Upgrades are required by States and Administrations, the Conference requests APANPIRG, through the Asia Pacific Seamless ATM Planning Group, to:</a:t>
            </a:r>
          </a:p>
          <a:p>
            <a:endParaRPr lang="en-US" sz="2400" dirty="0">
              <a:solidFill>
                <a:schemeClr val="tx1"/>
              </a:solidFill>
            </a:endParaRPr>
          </a:p>
          <a:p>
            <a:pPr marL="0" indent="0">
              <a:buNone/>
            </a:pPr>
            <a:r>
              <a:rPr lang="en-US" sz="2400" dirty="0">
                <a:solidFill>
                  <a:schemeClr val="tx1"/>
                </a:solidFill>
              </a:rPr>
              <a:t>	identify the critical minimum operational and system needs under the ASBUs to be implemented for </a:t>
            </a:r>
            <a:r>
              <a:rPr lang="en-US" sz="2400" dirty="0" smtClean="0">
                <a:solidFill>
                  <a:schemeClr val="tx1"/>
                </a:solidFill>
              </a:rPr>
              <a:t>implementation.</a:t>
            </a: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16</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 3</a:t>
            </a:r>
            <a:endParaRPr lang="en-GB" dirty="0">
              <a:solidFill>
                <a:schemeClr val="tx1"/>
              </a:solidFill>
            </a:endParaRPr>
          </a:p>
        </p:txBody>
      </p:sp>
    </p:spTree>
    <p:extLst>
      <p:ext uri="{BB962C8B-B14F-4D97-AF65-F5344CB8AC3E}">
        <p14:creationId xmlns:p14="http://schemas.microsoft.com/office/powerpoint/2010/main" val="668693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Font typeface="Wingdings" pitchFamily="2" charset="2"/>
              <a:buChar char="Ø"/>
            </a:pPr>
            <a:r>
              <a:rPr lang="en-GB" sz="2400" b="0" dirty="0" smtClean="0">
                <a:solidFill>
                  <a:schemeClr val="tx1"/>
                </a:solidFill>
              </a:rPr>
              <a:t>Refer DGCA 49 DP/3/18</a:t>
            </a:r>
          </a:p>
          <a:p>
            <a:pPr marL="0" indent="0">
              <a:buNone/>
            </a:pPr>
            <a:endParaRPr lang="en-GB" sz="2400" b="0" dirty="0" smtClean="0">
              <a:solidFill>
                <a:schemeClr val="tx1"/>
              </a:solidFill>
            </a:endParaRPr>
          </a:p>
          <a:p>
            <a:pPr marL="0" indent="0">
              <a:buNone/>
            </a:pPr>
            <a:r>
              <a:rPr lang="en-GB" sz="2400" b="0" dirty="0" smtClean="0">
                <a:solidFill>
                  <a:schemeClr val="tx1"/>
                </a:solidFill>
              </a:rPr>
              <a:t> </a:t>
            </a:r>
            <a:r>
              <a:rPr lang="en-US" sz="2400" dirty="0">
                <a:solidFill>
                  <a:schemeClr val="tx1"/>
                </a:solidFill>
                <a:latin typeface="Times New Roman" pitchFamily="18" charset="0"/>
                <a:cs typeface="Times New Roman" pitchFamily="18" charset="0"/>
              </a:rPr>
              <a:t>APANPIRG/23 agreed to the following </a:t>
            </a:r>
            <a:r>
              <a:rPr lang="en-US" sz="2400" dirty="0" smtClean="0">
                <a:solidFill>
                  <a:schemeClr val="tx1"/>
                </a:solidFill>
                <a:latin typeface="Times New Roman" pitchFamily="18" charset="0"/>
                <a:cs typeface="Times New Roman" pitchFamily="18" charset="0"/>
              </a:rPr>
              <a:t>Conclusion on </a:t>
            </a:r>
            <a:r>
              <a:rPr lang="en-AU" sz="2400" dirty="0" smtClean="0">
                <a:solidFill>
                  <a:schemeClr val="tx1"/>
                </a:solidFill>
                <a:latin typeface="Times New Roman" pitchFamily="18" charset="0"/>
                <a:cs typeface="Times New Roman" pitchFamily="18" charset="0"/>
              </a:rPr>
              <a:t>Asia/Pacific </a:t>
            </a:r>
            <a:r>
              <a:rPr lang="en-AU" sz="2400" dirty="0">
                <a:solidFill>
                  <a:schemeClr val="tx1"/>
                </a:solidFill>
                <a:latin typeface="Times New Roman" pitchFamily="18" charset="0"/>
                <a:cs typeface="Times New Roman" pitchFamily="18" charset="0"/>
              </a:rPr>
              <a:t>Position Statement on ASBU</a:t>
            </a:r>
            <a:endParaRPr lang="en-US" sz="2400" dirty="0">
              <a:solidFill>
                <a:schemeClr val="tx1"/>
              </a:solidFill>
              <a:latin typeface="Times New Roman" pitchFamily="18" charset="0"/>
              <a:cs typeface="Times New Roman" pitchFamily="18" charset="0"/>
            </a:endParaRPr>
          </a:p>
          <a:p>
            <a:pPr marL="0" indent="0">
              <a:buNone/>
            </a:pPr>
            <a:endParaRPr lang="en-AU" sz="2400" dirty="0">
              <a:solidFill>
                <a:schemeClr val="tx1"/>
              </a:solidFill>
              <a:latin typeface="Times New Roman" pitchFamily="18" charset="0"/>
              <a:cs typeface="Times New Roman" pitchFamily="18" charset="0"/>
            </a:endParaRPr>
          </a:p>
          <a:p>
            <a:pPr marL="52388" indent="-52388">
              <a:buNone/>
            </a:pPr>
            <a:r>
              <a:rPr lang="en-GB" sz="2400" dirty="0" smtClean="0">
                <a:solidFill>
                  <a:schemeClr val="tx1"/>
                </a:solidFill>
                <a:latin typeface="Times New Roman" pitchFamily="18" charset="0"/>
                <a:cs typeface="Times New Roman" pitchFamily="18" charset="0"/>
              </a:rPr>
              <a:t> Contained in Appendix 2 to the APANPIRG/23 report on Agenda Item 3.5</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17</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48/3</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smtClean="0">
                <a:solidFill>
                  <a:schemeClr val="tx1"/>
                </a:solidFill>
              </a:rPr>
              <a:t>Recognizing </a:t>
            </a:r>
            <a:r>
              <a:rPr lang="en-US" sz="2400" dirty="0">
                <a:solidFill>
                  <a:schemeClr val="tx1"/>
                </a:solidFill>
              </a:rPr>
              <a:t>that the full benefits of ADS-B would only be achieved through harmonized implementation, the Conference urges States and Administrations to expedite ADS-B implementation and share with ICAO Regional Office their implementation plan.</a:t>
            </a: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18</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 4</a:t>
            </a:r>
            <a:endParaRPr lang="en-GB" dirty="0">
              <a:solidFill>
                <a:schemeClr val="tx1"/>
              </a:solidFill>
            </a:endParaRPr>
          </a:p>
        </p:txBody>
      </p:sp>
    </p:spTree>
    <p:extLst>
      <p:ext uri="{BB962C8B-B14F-4D97-AF65-F5344CB8AC3E}">
        <p14:creationId xmlns:p14="http://schemas.microsoft.com/office/powerpoint/2010/main" val="3795247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r>
              <a:rPr lang="en-GB" sz="2400" b="0" dirty="0" smtClean="0">
                <a:solidFill>
                  <a:schemeClr val="tx1"/>
                </a:solidFill>
              </a:rPr>
              <a:t> </a:t>
            </a:r>
            <a:r>
              <a:rPr lang="en-GB" sz="2400" dirty="0" smtClean="0">
                <a:solidFill>
                  <a:schemeClr val="tx1"/>
                </a:solidFill>
                <a:latin typeface="Times New Roman" pitchFamily="18" charset="0"/>
                <a:cs typeface="Times New Roman" pitchFamily="18" charset="0"/>
              </a:rPr>
              <a:t>13 Administrations support implementation of ADS-B</a:t>
            </a:r>
          </a:p>
          <a:p>
            <a:pPr marL="0" indent="0">
              <a:buNone/>
            </a:pPr>
            <a:endParaRPr lang="en-GB" sz="2400" dirty="0" smtClean="0">
              <a:solidFill>
                <a:schemeClr val="tx1"/>
              </a:solidFill>
              <a:latin typeface="Times New Roman" pitchFamily="18" charset="0"/>
              <a:cs typeface="Times New Roman" pitchFamily="18" charset="0"/>
            </a:endParaRPr>
          </a:p>
          <a:p>
            <a:pPr marL="52388" indent="-52388">
              <a:buFont typeface="Wingdings" pitchFamily="2" charset="2"/>
              <a:buChar char="Ø"/>
            </a:pPr>
            <a:r>
              <a:rPr lang="en-GB" sz="2400" dirty="0" smtClean="0">
                <a:solidFill>
                  <a:schemeClr val="tx1"/>
                </a:solidFill>
                <a:latin typeface="Times New Roman" pitchFamily="18" charset="0"/>
                <a:cs typeface="Times New Roman" pitchFamily="18" charset="0"/>
              </a:rPr>
              <a:t>T</a:t>
            </a:r>
            <a:r>
              <a:rPr lang="en-US" sz="2400" dirty="0" smtClean="0">
                <a:solidFill>
                  <a:schemeClr val="tx1"/>
                </a:solidFill>
                <a:latin typeface="Times New Roman" pitchFamily="18" charset="0"/>
                <a:cs typeface="Times New Roman" pitchFamily="18" charset="0"/>
              </a:rPr>
              <a:t>hree Guidance Materials </a:t>
            </a:r>
            <a:r>
              <a:rPr lang="en-US" sz="2400" dirty="0">
                <a:solidFill>
                  <a:schemeClr val="tx1"/>
                </a:solidFill>
                <a:latin typeface="Times New Roman" pitchFamily="18" charset="0"/>
                <a:cs typeface="Times New Roman" pitchFamily="18" charset="0"/>
              </a:rPr>
              <a:t>(Safety case, sample document for sharing and amendment to AIGD) </a:t>
            </a:r>
            <a:r>
              <a:rPr lang="en-US" sz="2400" dirty="0" smtClean="0">
                <a:solidFill>
                  <a:schemeClr val="tx1"/>
                </a:solidFill>
                <a:latin typeface="Times New Roman" pitchFamily="18" charset="0"/>
                <a:cs typeface="Times New Roman" pitchFamily="18" charset="0"/>
              </a:rPr>
              <a:t>have </a:t>
            </a:r>
            <a:r>
              <a:rPr lang="en-US" sz="2400" dirty="0">
                <a:solidFill>
                  <a:schemeClr val="tx1"/>
                </a:solidFill>
                <a:latin typeface="Times New Roman" pitchFamily="18" charset="0"/>
                <a:cs typeface="Times New Roman" pitchFamily="18" charset="0"/>
              </a:rPr>
              <a:t>been posted on </a:t>
            </a:r>
            <a:r>
              <a:rPr lang="en-US" sz="2400" dirty="0" smtClean="0">
                <a:solidFill>
                  <a:schemeClr val="tx1"/>
                </a:solidFill>
                <a:latin typeface="Times New Roman" pitchFamily="18" charset="0"/>
                <a:cs typeface="Times New Roman" pitchFamily="18" charset="0"/>
              </a:rPr>
              <a:t>APAC website. </a:t>
            </a:r>
            <a:endParaRPr lang="en-GB" sz="2400" dirty="0" smtClean="0">
              <a:solidFill>
                <a:schemeClr val="tx1"/>
              </a:solidFill>
              <a:latin typeface="Times New Roman" pitchFamily="18" charset="0"/>
              <a:cs typeface="Times New Roman" pitchFamily="18" charset="0"/>
            </a:endParaRPr>
          </a:p>
          <a:p>
            <a:pPr marL="52388" indent="-52388">
              <a:buNone/>
            </a:pPr>
            <a:r>
              <a:rPr lang="en-GB" sz="2400" dirty="0" smtClean="0">
                <a:solidFill>
                  <a:schemeClr val="tx1"/>
                </a:solidFill>
                <a:latin typeface="Times New Roman" pitchFamily="18" charset="0"/>
                <a:cs typeface="Times New Roman" pitchFamily="18" charset="0"/>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19</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48/4</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bg1">
                    <a:lumMod val="20000"/>
                    <a:lumOff val="80000"/>
                  </a:schemeClr>
                </a:solidFill>
              </a:rPr>
              <a:t>ACTION ITEM 47/1</a:t>
            </a:r>
            <a:endParaRPr lang="en-GB" dirty="0">
              <a:solidFill>
                <a:schemeClr val="bg1">
                  <a:lumMod val="20000"/>
                  <a:lumOff val="80000"/>
                </a:schemeClr>
              </a:solidFill>
            </a:endParaRPr>
          </a:p>
        </p:txBody>
      </p:sp>
      <p:sp>
        <p:nvSpPr>
          <p:cNvPr id="713730" name="Content Placeholder 2"/>
          <p:cNvSpPr>
            <a:spLocks noGrp="1"/>
          </p:cNvSpPr>
          <p:nvPr>
            <p:ph idx="1"/>
          </p:nvPr>
        </p:nvSpPr>
        <p:spPr>
          <a:xfrm>
            <a:off x="304800" y="1371600"/>
            <a:ext cx="8534400" cy="4876800"/>
          </a:xfrm>
        </p:spPr>
        <p:txBody>
          <a:bodyPr/>
          <a:lstStyle/>
          <a:p>
            <a:pPr indent="0" eaLnBrk="1" hangingPunct="1">
              <a:lnSpc>
                <a:spcPts val="3300"/>
              </a:lnSpc>
              <a:spcBef>
                <a:spcPts val="1200"/>
              </a:spcBef>
              <a:spcAft>
                <a:spcPts val="600"/>
              </a:spcAft>
              <a:buNone/>
            </a:pPr>
            <a:r>
              <a:rPr lang="en-US" sz="2400" i="1" dirty="0" smtClean="0">
                <a:solidFill>
                  <a:schemeClr val="tx1"/>
                </a:solidFill>
              </a:rPr>
              <a:t>Given the global and trans-boundary nature of air traffic flows the Conference recognizes the need for ATM Contingency Plans to be developed in consonance with ICAO Annex 11 and requests the ICAO APAC Office to consider the establishment of  a Task Force for planning, coordination and implementation of a regional ATM contingency plan.</a:t>
            </a:r>
            <a:r>
              <a:rPr lang="en-US" sz="2300" b="0" dirty="0" smtClean="0">
                <a:solidFill>
                  <a:schemeClr val="tx1"/>
                </a:solidFill>
              </a:rPr>
              <a:t>.</a:t>
            </a:r>
            <a:endParaRPr lang="en-GB" sz="2300" b="0" dirty="0" smtClean="0">
              <a:solidFill>
                <a:schemeClr val="tx1"/>
              </a:solidFill>
            </a:endParaRPr>
          </a:p>
          <a:p>
            <a:pPr indent="0" eaLnBrk="1" hangingPunct="1">
              <a:lnSpc>
                <a:spcPts val="3300"/>
              </a:lnSpc>
              <a:spcBef>
                <a:spcPts val="1200"/>
              </a:spcBef>
              <a:spcAft>
                <a:spcPts val="600"/>
              </a:spcAft>
              <a:buFont typeface="Wingdings" pitchFamily="2" charset="2"/>
              <a:buNone/>
            </a:pPr>
            <a:endParaRPr lang="en-GB" sz="2300" b="0" dirty="0" smtClean="0">
              <a:solidFill>
                <a:schemeClr val="tx1"/>
              </a:solidFill>
            </a:endParaRPr>
          </a:p>
        </p:txBody>
      </p:sp>
      <p:sp>
        <p:nvSpPr>
          <p:cNvPr id="713731" name="Slide Number Placeholder 3"/>
          <p:cNvSpPr>
            <a:spLocks noGrp="1"/>
          </p:cNvSpPr>
          <p:nvPr>
            <p:ph type="sldNum" sz="quarter" idx="11"/>
          </p:nvPr>
        </p:nvSpPr>
        <p:spPr>
          <a:noFill/>
        </p:spPr>
        <p:txBody>
          <a:bodyPr/>
          <a:lstStyle/>
          <a:p>
            <a:fld id="{06EBD743-E77C-484D-A1BF-38E5ADDBC01A}" type="slidenum">
              <a:rPr lang="en-US" smtClean="0">
                <a:cs typeface="Arial" charset="0"/>
              </a:rPr>
              <a:pPr/>
              <a:t>2</a:t>
            </a:fld>
            <a:endParaRPr lang="en-US" dirty="0"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smtClean="0">
                <a:solidFill>
                  <a:schemeClr val="tx1"/>
                </a:solidFill>
              </a:rPr>
              <a:t>Refer: DGCA 48 IP/3/17</a:t>
            </a:r>
          </a:p>
          <a:p>
            <a:pPr marL="0" indent="0">
              <a:buNone/>
            </a:pPr>
            <a:r>
              <a:rPr lang="en-US" sz="2400" dirty="0" smtClean="0">
                <a:solidFill>
                  <a:schemeClr val="tx1"/>
                </a:solidFill>
              </a:rPr>
              <a:t>Noting </a:t>
            </a:r>
            <a:r>
              <a:rPr lang="en-US" sz="2400" dirty="0">
                <a:solidFill>
                  <a:schemeClr val="tx1"/>
                </a:solidFill>
              </a:rPr>
              <a:t>the importance of GNSS in supporting PBN, the Conference urges States and Administration to: </a:t>
            </a:r>
          </a:p>
          <a:p>
            <a:endParaRPr lang="en-US" sz="2400" dirty="0">
              <a:solidFill>
                <a:schemeClr val="tx1"/>
              </a:solidFill>
            </a:endParaRPr>
          </a:p>
          <a:p>
            <a:pPr marL="0" indent="0">
              <a:buNone/>
            </a:pPr>
            <a:r>
              <a:rPr lang="en-US" sz="2400" dirty="0">
                <a:solidFill>
                  <a:schemeClr val="tx1"/>
                </a:solidFill>
              </a:rPr>
              <a:t>a.	expedite the implementation of PBN as well as GNSS, and to look into creating a regulatory environment and the protection of aviation use of GNSS; and</a:t>
            </a:r>
          </a:p>
          <a:p>
            <a:endParaRPr lang="en-US" sz="2400" dirty="0">
              <a:solidFill>
                <a:schemeClr val="tx1"/>
              </a:solidFill>
            </a:endParaRPr>
          </a:p>
          <a:p>
            <a:pPr marL="0" indent="0">
              <a:buNone/>
            </a:pPr>
            <a:r>
              <a:rPr lang="en-US" sz="2400" dirty="0">
                <a:solidFill>
                  <a:schemeClr val="tx1"/>
                </a:solidFill>
              </a:rPr>
              <a:t>b.	implement the minimum requirement of GNSS-enabled area navigation systems for all RNP navigation authorizations, which has been adopted.</a:t>
            </a:r>
          </a:p>
          <a:p>
            <a:pPr marL="0" indent="0">
              <a:buNone/>
            </a:pPr>
            <a:r>
              <a:rPr lang="en-US" sz="2400" dirty="0" smtClean="0">
                <a:solidFill>
                  <a:schemeClr val="tx1"/>
                </a:solidFill>
              </a:rPr>
              <a:t>.</a:t>
            </a: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20</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48/5</a:t>
            </a:r>
            <a:endParaRPr lang="en-GB" dirty="0">
              <a:solidFill>
                <a:schemeClr val="tx1"/>
              </a:solidFill>
            </a:endParaRPr>
          </a:p>
        </p:txBody>
      </p:sp>
    </p:spTree>
    <p:extLst>
      <p:ext uri="{BB962C8B-B14F-4D97-AF65-F5344CB8AC3E}">
        <p14:creationId xmlns:p14="http://schemas.microsoft.com/office/powerpoint/2010/main" val="3135828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a:buFont typeface="Wingdings" pitchFamily="2" charset="2"/>
              <a:buChar char="Ø"/>
              <a:defRPr/>
            </a:pPr>
            <a:r>
              <a:rPr lang="en-GB" sz="2400" b="0" dirty="0" smtClean="0">
                <a:solidFill>
                  <a:schemeClr val="tx1"/>
                </a:solidFill>
              </a:rPr>
              <a:t>17 Administrations support implementation of GNSS </a:t>
            </a:r>
          </a:p>
          <a:p>
            <a:pPr>
              <a:buFont typeface="Wingdings" pitchFamily="2" charset="2"/>
              <a:buChar char="Ø"/>
              <a:defRPr/>
            </a:pPr>
            <a:r>
              <a:rPr lang="en-US" sz="2000" dirty="0" smtClean="0">
                <a:solidFill>
                  <a:schemeClr val="tx1"/>
                </a:solidFill>
              </a:rPr>
              <a:t>GNSS </a:t>
            </a:r>
            <a:r>
              <a:rPr lang="en-US" sz="2000" dirty="0">
                <a:solidFill>
                  <a:schemeClr val="tx1"/>
                </a:solidFill>
              </a:rPr>
              <a:t>workshop was held on 26th </a:t>
            </a:r>
            <a:r>
              <a:rPr lang="en-US" sz="2000" dirty="0" smtClean="0">
                <a:solidFill>
                  <a:schemeClr val="tx1"/>
                </a:solidFill>
              </a:rPr>
              <a:t>March</a:t>
            </a:r>
            <a:r>
              <a:rPr lang="en-US" sz="2000" dirty="0">
                <a:solidFill>
                  <a:schemeClr val="tx1"/>
                </a:solidFill>
              </a:rPr>
              <a:t> </a:t>
            </a:r>
            <a:r>
              <a:rPr lang="en-US" sz="2000" dirty="0" smtClean="0">
                <a:solidFill>
                  <a:schemeClr val="tx1"/>
                </a:solidFill>
              </a:rPr>
              <a:t>2012 and the </a:t>
            </a:r>
            <a:r>
              <a:rPr lang="en-GB" sz="2000" dirty="0" smtClean="0">
                <a:solidFill>
                  <a:schemeClr val="tx1"/>
                </a:solidFill>
              </a:rPr>
              <a:t>Outcomes were:</a:t>
            </a:r>
            <a:endParaRPr lang="en-US" sz="2000" dirty="0">
              <a:solidFill>
                <a:schemeClr val="tx1"/>
              </a:solidFill>
            </a:endParaRPr>
          </a:p>
          <a:p>
            <a:pPr marL="0" indent="0">
              <a:buFontTx/>
              <a:buNone/>
              <a:defRPr/>
            </a:pPr>
            <a:r>
              <a:rPr lang="en-GB" sz="2000" dirty="0">
                <a:solidFill>
                  <a:schemeClr val="tx1"/>
                </a:solidFill>
              </a:rPr>
              <a:t>	1)  Recommendation 1: </a:t>
            </a:r>
            <a:endParaRPr lang="en-US" sz="2000" dirty="0">
              <a:solidFill>
                <a:schemeClr val="tx1"/>
              </a:solidFill>
            </a:endParaRPr>
          </a:p>
          <a:p>
            <a:pPr marL="966788" indent="-966788">
              <a:buFontTx/>
              <a:buNone/>
              <a:defRPr/>
            </a:pPr>
            <a:r>
              <a:rPr lang="en-US" sz="2000" dirty="0">
                <a:solidFill>
                  <a:schemeClr val="tx1"/>
                </a:solidFill>
              </a:rPr>
              <a:t>	That, States, which have not yet developed a GNSS plan, be requested 	to integrate their GNSS implementation plan within their PBN plan;</a:t>
            </a:r>
          </a:p>
          <a:p>
            <a:pPr>
              <a:defRPr/>
            </a:pPr>
            <a:endParaRPr lang="en-US" sz="2000" dirty="0">
              <a:solidFill>
                <a:schemeClr val="tx1"/>
              </a:solidFill>
            </a:endParaRPr>
          </a:p>
          <a:p>
            <a:pPr marL="0" indent="0">
              <a:buFontTx/>
              <a:buNone/>
              <a:defRPr/>
            </a:pPr>
            <a:r>
              <a:rPr lang="en-GB" sz="2000" dirty="0">
                <a:solidFill>
                  <a:schemeClr val="tx1"/>
                </a:solidFill>
              </a:rPr>
              <a:t>	2)  Recommendation 2:</a:t>
            </a:r>
            <a:endParaRPr lang="en-US" sz="2000" dirty="0">
              <a:solidFill>
                <a:schemeClr val="tx1"/>
              </a:solidFill>
            </a:endParaRPr>
          </a:p>
          <a:p>
            <a:pPr marL="914400" indent="-914400">
              <a:buFontTx/>
              <a:buNone/>
              <a:defRPr/>
            </a:pPr>
            <a:r>
              <a:rPr lang="en-US" sz="2000" dirty="0">
                <a:solidFill>
                  <a:schemeClr val="tx1"/>
                </a:solidFill>
              </a:rPr>
              <a:t>	That, ICAO be invited to consider including GNSS as an element of ILS 	for the purpose of distance/altitude verification.</a:t>
            </a:r>
          </a:p>
          <a:p>
            <a:pPr marL="0" indent="0">
              <a:buNone/>
              <a:defRPr/>
            </a:pPr>
            <a:endParaRPr lang="en-US" sz="2400" dirty="0">
              <a:solidFill>
                <a:schemeClr val="tx1"/>
              </a:solidFill>
            </a:endParaRPr>
          </a:p>
          <a:p>
            <a:pPr marL="52388" indent="-52388">
              <a:buNone/>
            </a:pP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21</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48/5</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smtClean="0">
                <a:solidFill>
                  <a:schemeClr val="tx1"/>
                </a:solidFill>
              </a:rPr>
              <a:t>Given </a:t>
            </a:r>
            <a:r>
              <a:rPr lang="en-US" sz="2400" dirty="0">
                <a:solidFill>
                  <a:schemeClr val="tx1"/>
                </a:solidFill>
              </a:rPr>
              <a:t>the need for global implementation of the new FPL 2012, the Conference urges States and Administrations to:</a:t>
            </a:r>
          </a:p>
          <a:p>
            <a:pPr marL="0" indent="0">
              <a:buNone/>
            </a:pPr>
            <a:endParaRPr lang="en-US" sz="2400" dirty="0">
              <a:solidFill>
                <a:schemeClr val="tx1"/>
              </a:solidFill>
            </a:endParaRPr>
          </a:p>
          <a:p>
            <a:pPr marL="0" indent="0">
              <a:buNone/>
            </a:pPr>
            <a:r>
              <a:rPr lang="en-US" sz="2400" dirty="0">
                <a:solidFill>
                  <a:schemeClr val="tx1"/>
                </a:solidFill>
              </a:rPr>
              <a:t>a.	expedite its implementation; and</a:t>
            </a:r>
          </a:p>
          <a:p>
            <a:pPr marL="0" indent="0">
              <a:buNone/>
            </a:pPr>
            <a:endParaRPr lang="en-US" sz="2400" dirty="0">
              <a:solidFill>
                <a:schemeClr val="tx1"/>
              </a:solidFill>
            </a:endParaRPr>
          </a:p>
          <a:p>
            <a:pPr marL="0" indent="0">
              <a:buNone/>
            </a:pPr>
            <a:r>
              <a:rPr lang="en-US" sz="2400" dirty="0">
                <a:solidFill>
                  <a:schemeClr val="tx1"/>
                </a:solidFill>
              </a:rPr>
              <a:t>b.	cooperate and share information with other States and Administrations to ensure a timely transition to the FPL2012.</a:t>
            </a:r>
            <a:r>
              <a:rPr lang="en-US" sz="2400" dirty="0" smtClean="0">
                <a:solidFill>
                  <a:schemeClr val="tx1"/>
                </a:solidFill>
              </a:rPr>
              <a:t>.</a:t>
            </a: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22</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48/6</a:t>
            </a:r>
            <a:endParaRPr lang="en-GB" dirty="0">
              <a:solidFill>
                <a:schemeClr val="tx1"/>
              </a:solidFill>
            </a:endParaRPr>
          </a:p>
        </p:txBody>
      </p:sp>
    </p:spTree>
    <p:extLst>
      <p:ext uri="{BB962C8B-B14F-4D97-AF65-F5344CB8AC3E}">
        <p14:creationId xmlns:p14="http://schemas.microsoft.com/office/powerpoint/2010/main" val="3714739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bg1">
                    <a:lumMod val="20000"/>
                    <a:lumOff val="80000"/>
                  </a:schemeClr>
                </a:solidFill>
              </a:rPr>
              <a:t>ICAO Action - 48/6</a:t>
            </a:r>
            <a:endParaRPr lang="en-US" dirty="0">
              <a:solidFill>
                <a:schemeClr val="bg1">
                  <a:lumMod val="20000"/>
                  <a:lumOff val="80000"/>
                </a:schemeClr>
              </a:solidFill>
            </a:endParaRPr>
          </a:p>
        </p:txBody>
      </p:sp>
      <p:sp>
        <p:nvSpPr>
          <p:cNvPr id="721922" name="Content Placeholder 2"/>
          <p:cNvSpPr>
            <a:spLocks noGrp="1"/>
          </p:cNvSpPr>
          <p:nvPr>
            <p:ph idx="1"/>
          </p:nvPr>
        </p:nvSpPr>
        <p:spPr>
          <a:xfrm>
            <a:off x="457200" y="1219200"/>
            <a:ext cx="8229600" cy="4906963"/>
          </a:xfrm>
        </p:spPr>
        <p:txBody>
          <a:bodyPr/>
          <a:lstStyle/>
          <a:p>
            <a:pPr>
              <a:spcBef>
                <a:spcPct val="0"/>
              </a:spcBef>
              <a:spcAft>
                <a:spcPts val="600"/>
              </a:spcAft>
              <a:buFont typeface="Wingdings" pitchFamily="2" charset="2"/>
              <a:buChar char="Ø"/>
            </a:pPr>
            <a:r>
              <a:rPr lang="en-US" sz="1800" dirty="0">
                <a:solidFill>
                  <a:schemeClr val="tx1"/>
                </a:solidFill>
              </a:rPr>
              <a:t>Refer DGCA </a:t>
            </a:r>
            <a:r>
              <a:rPr lang="en-US" sz="1800" dirty="0" smtClean="0">
                <a:solidFill>
                  <a:schemeClr val="tx1"/>
                </a:solidFill>
              </a:rPr>
              <a:t>49 </a:t>
            </a:r>
            <a:r>
              <a:rPr lang="en-US" sz="1800" dirty="0">
                <a:solidFill>
                  <a:schemeClr val="tx1"/>
                </a:solidFill>
              </a:rPr>
              <a:t>DP/3/16</a:t>
            </a:r>
          </a:p>
          <a:p>
            <a:pPr>
              <a:spcBef>
                <a:spcPct val="0"/>
              </a:spcBef>
              <a:spcAft>
                <a:spcPts val="600"/>
              </a:spcAft>
              <a:buFont typeface="Wingdings" pitchFamily="2" charset="2"/>
              <a:buChar char="Ø"/>
            </a:pPr>
            <a:endParaRPr lang="en-US" sz="2000" dirty="0" smtClean="0">
              <a:solidFill>
                <a:schemeClr val="tx1"/>
              </a:solidFill>
            </a:endParaRPr>
          </a:p>
          <a:p>
            <a:pPr>
              <a:spcBef>
                <a:spcPct val="0"/>
              </a:spcBef>
              <a:spcAft>
                <a:spcPts val="600"/>
              </a:spcAft>
              <a:buFont typeface="Wingdings" pitchFamily="2" charset="2"/>
              <a:buChar char="Ø"/>
            </a:pPr>
            <a:r>
              <a:rPr lang="en-US" sz="2000" dirty="0" smtClean="0">
                <a:solidFill>
                  <a:schemeClr val="tx1"/>
                </a:solidFill>
              </a:rPr>
              <a:t>16 Administrations have reported implementation is at various stages of completion and one Administration has reported that FPL 2012 has been implemented.</a:t>
            </a:r>
          </a:p>
          <a:p>
            <a:pPr>
              <a:spcBef>
                <a:spcPct val="0"/>
              </a:spcBef>
              <a:spcAft>
                <a:spcPts val="600"/>
              </a:spcAft>
              <a:buFont typeface="Wingdings" pitchFamily="2" charset="2"/>
              <a:buChar char="Ø"/>
            </a:pPr>
            <a:endParaRPr lang="en-US" sz="1800" dirty="0" smtClean="0">
              <a:solidFill>
                <a:schemeClr val="tx1"/>
              </a:solidFill>
            </a:endParaRPr>
          </a:p>
          <a:p>
            <a:pPr>
              <a:spcBef>
                <a:spcPct val="0"/>
              </a:spcBef>
              <a:spcAft>
                <a:spcPts val="600"/>
              </a:spcAft>
              <a:buFont typeface="Wingdings" pitchFamily="2" charset="2"/>
              <a:buChar char="Ø"/>
            </a:pPr>
            <a:r>
              <a:rPr lang="en-US" sz="1800" dirty="0" smtClean="0">
                <a:solidFill>
                  <a:schemeClr val="tx1"/>
                </a:solidFill>
              </a:rPr>
              <a:t>State </a:t>
            </a:r>
            <a:r>
              <a:rPr lang="en-US" sz="1800" dirty="0">
                <a:solidFill>
                  <a:schemeClr val="tx1"/>
                </a:solidFill>
              </a:rPr>
              <a:t>Letter 12 April 2012, advising States of their assessed risk, and requesting response to revised questionnaire by 11 May</a:t>
            </a:r>
          </a:p>
          <a:p>
            <a:pPr lvl="1">
              <a:spcBef>
                <a:spcPct val="0"/>
              </a:spcBef>
              <a:spcAft>
                <a:spcPts val="600"/>
              </a:spcAft>
              <a:buFont typeface="Wingdings" pitchFamily="2" charset="2"/>
              <a:buChar char="Ø"/>
            </a:pPr>
            <a:r>
              <a:rPr lang="en-US" sz="1800" dirty="0">
                <a:solidFill>
                  <a:schemeClr val="tx1"/>
                </a:solidFill>
                <a:effectLst/>
              </a:rPr>
              <a:t>Thirteen responses by the due date</a:t>
            </a:r>
          </a:p>
          <a:p>
            <a:pPr lvl="1">
              <a:spcBef>
                <a:spcPct val="0"/>
              </a:spcBef>
              <a:spcAft>
                <a:spcPts val="600"/>
              </a:spcAft>
              <a:buFont typeface="Wingdings" pitchFamily="2" charset="2"/>
              <a:buChar char="Ø"/>
            </a:pPr>
            <a:r>
              <a:rPr lang="en-US" sz="1800" dirty="0">
                <a:solidFill>
                  <a:schemeClr val="tx1"/>
                </a:solidFill>
                <a:effectLst/>
              </a:rPr>
              <a:t>Total 23 responses now received, including only partial information in some cases.</a:t>
            </a:r>
          </a:p>
          <a:p>
            <a:pPr>
              <a:spcBef>
                <a:spcPct val="0"/>
              </a:spcBef>
              <a:spcAft>
                <a:spcPts val="600"/>
              </a:spcAft>
              <a:buFont typeface="Wingdings" pitchFamily="2" charset="2"/>
              <a:buChar char="Ø"/>
            </a:pPr>
            <a:endParaRPr lang="en-US" sz="2000" dirty="0">
              <a:solidFill>
                <a:schemeClr val="tx1"/>
              </a:solidFill>
            </a:endParaRPr>
          </a:p>
          <a:p>
            <a:pPr eaLnBrk="1" hangingPunct="1">
              <a:lnSpc>
                <a:spcPct val="150000"/>
              </a:lnSpc>
              <a:buSzPct val="100000"/>
              <a:buNone/>
            </a:pPr>
            <a:r>
              <a:rPr lang="en-US" sz="2000" b="0" dirty="0" smtClean="0">
                <a:solidFill>
                  <a:srgbClr val="FFFFFF"/>
                </a:solidFill>
                <a:latin typeface="Times New Roman" pitchFamily="18" charset="0"/>
                <a:cs typeface="Times New Roman" pitchFamily="18" charset="0"/>
              </a:rPr>
              <a:t>								</a:t>
            </a:r>
          </a:p>
        </p:txBody>
      </p:sp>
      <p:sp>
        <p:nvSpPr>
          <p:cNvPr id="721923" name="Slide Number Placeholder 3"/>
          <p:cNvSpPr>
            <a:spLocks noGrp="1"/>
          </p:cNvSpPr>
          <p:nvPr>
            <p:ph type="sldNum" sz="quarter" idx="11"/>
          </p:nvPr>
        </p:nvSpPr>
        <p:spPr>
          <a:noFill/>
        </p:spPr>
        <p:txBody>
          <a:bodyPr/>
          <a:lstStyle/>
          <a:p>
            <a:fld id="{D755ACA8-DB2F-4054-B15F-769BACE52A9B}" type="slidenum">
              <a:rPr lang="en-US" smtClean="0">
                <a:cs typeface="Arial" charset="0"/>
              </a:rPr>
              <a:pPr/>
              <a:t>23</a:t>
            </a:fld>
            <a:endParaRPr lang="en-US" dirty="0" smtClean="0">
              <a:cs typeface="Arial" charset="0"/>
            </a:endParaRPr>
          </a:p>
        </p:txBody>
      </p:sp>
    </p:spTree>
    <p:extLst>
      <p:ext uri="{BB962C8B-B14F-4D97-AF65-F5344CB8AC3E}">
        <p14:creationId xmlns:p14="http://schemas.microsoft.com/office/powerpoint/2010/main" val="1351781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400" dirty="0">
                <a:solidFill>
                  <a:schemeClr val="tx1"/>
                </a:solidFill>
              </a:rPr>
              <a:t>To promote AIM implementation in the Asia-Pacific, the Conference urges ICAO to look into:</a:t>
            </a:r>
          </a:p>
          <a:p>
            <a:pPr marL="862013" indent="-862013">
              <a:buNone/>
            </a:pPr>
            <a:r>
              <a:rPr lang="en-US" sz="1800" dirty="0" smtClean="0">
                <a:solidFill>
                  <a:schemeClr val="tx1"/>
                </a:solidFill>
              </a:rPr>
              <a:t>a</a:t>
            </a:r>
            <a:r>
              <a:rPr lang="en-US" sz="2400" dirty="0">
                <a:solidFill>
                  <a:schemeClr val="tx1"/>
                </a:solidFill>
              </a:rPr>
              <a:t>.	</a:t>
            </a:r>
            <a:r>
              <a:rPr lang="en-US" sz="1800" dirty="0">
                <a:solidFill>
                  <a:schemeClr val="tx1"/>
                </a:solidFill>
              </a:rPr>
              <a:t>developing an Asia Pacific AIM Implementation Plan to ensure seamless transition to AIM and inter-operability; </a:t>
            </a:r>
          </a:p>
          <a:p>
            <a:pPr marL="0" indent="0">
              <a:buNone/>
            </a:pPr>
            <a:r>
              <a:rPr lang="en-US" sz="1800" dirty="0">
                <a:solidFill>
                  <a:schemeClr val="tx1"/>
                </a:solidFill>
              </a:rPr>
              <a:t> </a:t>
            </a:r>
          </a:p>
          <a:p>
            <a:pPr marL="862013" indent="-862013">
              <a:buNone/>
            </a:pPr>
            <a:r>
              <a:rPr lang="en-US" sz="1800" dirty="0">
                <a:solidFill>
                  <a:schemeClr val="tx1"/>
                </a:solidFill>
              </a:rPr>
              <a:t>b.	providing States with Advisory Circular on </a:t>
            </a:r>
            <a:r>
              <a:rPr lang="en-US" sz="1800" dirty="0" err="1">
                <a:solidFill>
                  <a:schemeClr val="tx1"/>
                </a:solidFill>
              </a:rPr>
              <a:t>eTOD</a:t>
            </a:r>
            <a:r>
              <a:rPr lang="en-US" sz="1800" dirty="0">
                <a:solidFill>
                  <a:schemeClr val="tx1"/>
                </a:solidFill>
              </a:rPr>
              <a:t> implementation until ICAO specifications on electronic terrain and obstacle data are developed;</a:t>
            </a:r>
          </a:p>
          <a:p>
            <a:endParaRPr lang="en-US" sz="1800" dirty="0">
              <a:solidFill>
                <a:schemeClr val="tx1"/>
              </a:solidFill>
            </a:endParaRPr>
          </a:p>
          <a:p>
            <a:pPr marL="862013" indent="-862013">
              <a:buNone/>
            </a:pPr>
            <a:r>
              <a:rPr lang="en-US" sz="1800" dirty="0">
                <a:solidFill>
                  <a:schemeClr val="tx1"/>
                </a:solidFill>
              </a:rPr>
              <a:t>c.	establishing a website as a means of tracking the implementation status of States and Administration; and</a:t>
            </a:r>
          </a:p>
          <a:p>
            <a:pPr marL="0" indent="0">
              <a:buNone/>
            </a:pPr>
            <a:endParaRPr lang="en-US" sz="1800" dirty="0">
              <a:solidFill>
                <a:schemeClr val="tx1"/>
              </a:solidFill>
            </a:endParaRPr>
          </a:p>
          <a:p>
            <a:pPr marL="796925" indent="-796925">
              <a:buNone/>
            </a:pPr>
            <a:r>
              <a:rPr lang="en-US" sz="1800" dirty="0">
                <a:solidFill>
                  <a:schemeClr val="tx1"/>
                </a:solidFill>
              </a:rPr>
              <a:t>d</a:t>
            </a:r>
            <a:r>
              <a:rPr lang="en-US" sz="2400" dirty="0">
                <a:solidFill>
                  <a:schemeClr val="tx1"/>
                </a:solidFill>
              </a:rPr>
              <a:t>.	</a:t>
            </a:r>
            <a:r>
              <a:rPr lang="en-US" sz="1800" dirty="0">
                <a:solidFill>
                  <a:schemeClr val="tx1"/>
                </a:solidFill>
              </a:rPr>
              <a:t>establishing a central database of aeronautical information that is available to ATM users.</a:t>
            </a:r>
            <a:endParaRPr lang="en-GB" sz="18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24</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48/7</a:t>
            </a:r>
            <a:endParaRPr lang="en-GB" dirty="0">
              <a:solidFill>
                <a:schemeClr val="tx1"/>
              </a:solidFill>
            </a:endParaRPr>
          </a:p>
        </p:txBody>
      </p:sp>
    </p:spTree>
    <p:extLst>
      <p:ext uri="{BB962C8B-B14F-4D97-AF65-F5344CB8AC3E}">
        <p14:creationId xmlns:p14="http://schemas.microsoft.com/office/powerpoint/2010/main" val="13419302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lvl="0" indent="0">
              <a:buNone/>
            </a:pPr>
            <a:r>
              <a:rPr lang="en-GB" sz="2400" b="0" dirty="0" smtClean="0">
                <a:solidFill>
                  <a:schemeClr val="tx1"/>
                </a:solidFill>
              </a:rPr>
              <a:t>a) </a:t>
            </a:r>
            <a:r>
              <a:rPr lang="en-US" sz="2000" dirty="0">
                <a:solidFill>
                  <a:schemeClr val="tx1"/>
                </a:solidFill>
              </a:rPr>
              <a:t>The Seamless ATM Plan being developed by the Asia/Pacific Seamless ATM Planning Group (APSAPG) includes AIM requirements.</a:t>
            </a:r>
          </a:p>
          <a:p>
            <a:pPr marL="0" lvl="0" indent="0">
              <a:buNone/>
            </a:pPr>
            <a:endParaRPr lang="en-US" sz="2000" dirty="0" smtClean="0">
              <a:solidFill>
                <a:schemeClr val="tx1"/>
              </a:solidFill>
            </a:endParaRPr>
          </a:p>
          <a:p>
            <a:pPr marL="0" lvl="0" indent="0">
              <a:buNone/>
            </a:pPr>
            <a:r>
              <a:rPr lang="en-US" sz="2000" dirty="0" smtClean="0">
                <a:solidFill>
                  <a:schemeClr val="tx1"/>
                </a:solidFill>
              </a:rPr>
              <a:t>The </a:t>
            </a:r>
            <a:r>
              <a:rPr lang="en-US" sz="2000" dirty="0">
                <a:solidFill>
                  <a:schemeClr val="tx1"/>
                </a:solidFill>
              </a:rPr>
              <a:t>AIM transition table being maintained and updated on the ICAO Asia/Pacific Regional Office website tracks current AIM implementation status.</a:t>
            </a:r>
          </a:p>
          <a:p>
            <a:pPr marL="0" lvl="0" indent="0">
              <a:buNone/>
            </a:pPr>
            <a:endParaRPr lang="en-US" sz="2000" dirty="0" smtClean="0">
              <a:solidFill>
                <a:schemeClr val="tx1"/>
              </a:solidFill>
            </a:endParaRPr>
          </a:p>
          <a:p>
            <a:pPr marL="0" lvl="0" indent="0">
              <a:buNone/>
            </a:pPr>
            <a:r>
              <a:rPr lang="en-US" sz="2000" dirty="0" smtClean="0">
                <a:solidFill>
                  <a:schemeClr val="tx1"/>
                </a:solidFill>
              </a:rPr>
              <a:t>Due </a:t>
            </a:r>
            <a:r>
              <a:rPr lang="en-US" sz="2000" dirty="0">
                <a:solidFill>
                  <a:schemeClr val="tx1"/>
                </a:solidFill>
              </a:rPr>
              <a:t>to slow progress of many States the AIS-AIM Implementation Taskforce (AAITF) has placed a much greater emphasis on individual State planning to achieve AIM transition as soon as practicable, including the development by each State of a basic plan.  </a:t>
            </a:r>
          </a:p>
          <a:p>
            <a:pPr marL="0" indent="0">
              <a:buNone/>
            </a:pPr>
            <a:r>
              <a:rPr lang="en-US" sz="2400" i="1" dirty="0">
                <a:solidFill>
                  <a:schemeClr val="tx1"/>
                </a:solidFill>
              </a:rPr>
              <a:t> </a:t>
            </a:r>
            <a:endParaRPr lang="en-US" sz="2400" dirty="0">
              <a:solidFill>
                <a:schemeClr val="tx1"/>
              </a:solidFill>
            </a:endParaRPr>
          </a:p>
          <a:p>
            <a:pPr marL="52388" indent="-52388">
              <a:buFont typeface="Wingdings" pitchFamily="2" charset="2"/>
              <a:buChar char="Ø"/>
            </a:pP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25</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48/7</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r>
              <a:rPr lang="en-GB" sz="2400" b="0" dirty="0" smtClean="0">
                <a:solidFill>
                  <a:schemeClr val="tx1"/>
                </a:solidFill>
              </a:rPr>
              <a:t> </a:t>
            </a:r>
            <a:r>
              <a:rPr lang="en-GB" sz="2400" dirty="0" smtClean="0">
                <a:solidFill>
                  <a:schemeClr val="tx1"/>
                </a:solidFill>
              </a:rPr>
              <a:t>b. E </a:t>
            </a:r>
            <a:r>
              <a:rPr lang="en-GB" sz="2400" dirty="0">
                <a:solidFill>
                  <a:schemeClr val="tx1"/>
                </a:solidFill>
              </a:rPr>
              <a:t>TOD Manual is under preparation and expected to be available in 1</a:t>
            </a:r>
            <a:r>
              <a:rPr lang="en-GB" sz="2400" baseline="30000" dirty="0">
                <a:solidFill>
                  <a:schemeClr val="tx1"/>
                </a:solidFill>
              </a:rPr>
              <a:t>st</a:t>
            </a:r>
            <a:r>
              <a:rPr lang="en-GB" sz="2400" dirty="0">
                <a:solidFill>
                  <a:schemeClr val="tx1"/>
                </a:solidFill>
              </a:rPr>
              <a:t> </a:t>
            </a:r>
            <a:r>
              <a:rPr lang="en-GB" sz="2400" dirty="0" smtClean="0">
                <a:solidFill>
                  <a:schemeClr val="tx1"/>
                </a:solidFill>
              </a:rPr>
              <a:t>Quarter </a:t>
            </a:r>
            <a:r>
              <a:rPr lang="en-GB" sz="2400" dirty="0">
                <a:solidFill>
                  <a:schemeClr val="tx1"/>
                </a:solidFill>
              </a:rPr>
              <a:t>of 2013</a:t>
            </a:r>
          </a:p>
          <a:p>
            <a:pPr marL="52388" indent="-52388">
              <a:buFont typeface="Wingdings" pitchFamily="2" charset="2"/>
              <a:buChar char="Ø"/>
            </a:pPr>
            <a:endParaRPr lang="en-GB" sz="2400" dirty="0">
              <a:solidFill>
                <a:schemeClr val="tx1"/>
              </a:solidFill>
            </a:endParaRPr>
          </a:p>
          <a:p>
            <a:pPr marL="52388" indent="-52388">
              <a:buFont typeface="Wingdings" pitchFamily="2" charset="2"/>
              <a:buChar char="Ø"/>
            </a:pPr>
            <a:r>
              <a:rPr lang="en-GB" sz="2400" dirty="0" smtClean="0">
                <a:solidFill>
                  <a:schemeClr val="tx1"/>
                </a:solidFill>
              </a:rPr>
              <a:t>c. In progress as part of transition from paper based Regional ANPs to web based Regional e ANPs. Target date- July 2013</a:t>
            </a:r>
          </a:p>
          <a:p>
            <a:pPr marL="52388" indent="-52388">
              <a:buFont typeface="Wingdings" pitchFamily="2" charset="2"/>
              <a:buChar char="Ø"/>
            </a:pPr>
            <a:endParaRPr lang="en-GB" sz="2400" dirty="0">
              <a:solidFill>
                <a:schemeClr val="tx1"/>
              </a:solidFill>
            </a:endParaRPr>
          </a:p>
          <a:p>
            <a:pPr marL="52388" indent="-52388">
              <a:buFont typeface="Wingdings" pitchFamily="2" charset="2"/>
              <a:buChar char="Ø"/>
            </a:pPr>
            <a:r>
              <a:rPr lang="en-GB" sz="2400" dirty="0" smtClean="0">
                <a:solidFill>
                  <a:schemeClr val="tx1"/>
                </a:solidFill>
              </a:rPr>
              <a:t>d. To be considered in due course</a:t>
            </a:r>
          </a:p>
          <a:p>
            <a:pPr marL="52388" indent="-52388">
              <a:buNone/>
            </a:pPr>
            <a:r>
              <a:rPr lang="en-GB" sz="240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26</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48/7</a:t>
            </a:r>
            <a:endParaRPr lang="en-GB" dirty="0">
              <a:solidFill>
                <a:schemeClr val="tx1"/>
              </a:solidFill>
            </a:endParaRPr>
          </a:p>
        </p:txBody>
      </p:sp>
    </p:spTree>
    <p:extLst>
      <p:ext uri="{BB962C8B-B14F-4D97-AF65-F5344CB8AC3E}">
        <p14:creationId xmlns:p14="http://schemas.microsoft.com/office/powerpoint/2010/main" val="3348897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buNone/>
            </a:pPr>
            <a:r>
              <a:rPr lang="en-US" sz="2800" dirty="0" smtClean="0">
                <a:solidFill>
                  <a:schemeClr val="tx1"/>
                </a:solidFill>
              </a:rPr>
              <a:t>Recognizing </a:t>
            </a:r>
            <a:r>
              <a:rPr lang="en-US" sz="2800" dirty="0">
                <a:solidFill>
                  <a:schemeClr val="tx1"/>
                </a:solidFill>
              </a:rPr>
              <a:t>the benefits of ATFM, the Conference requests that the ICAO Regional Office to develop and coordinate with ICAO Air Navigation Bureau the Regional ATFM Strategy.</a:t>
            </a:r>
          </a:p>
          <a:p>
            <a:pPr marL="0" indent="0">
              <a:buNone/>
            </a:pPr>
            <a:endParaRPr lang="en-GB" sz="28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27</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Action Item 48/8</a:t>
            </a:r>
            <a:endParaRPr lang="en-GB" dirty="0">
              <a:solidFill>
                <a:schemeClr val="tx1"/>
              </a:solidFill>
            </a:endParaRPr>
          </a:p>
        </p:txBody>
      </p:sp>
    </p:spTree>
    <p:extLst>
      <p:ext uri="{BB962C8B-B14F-4D97-AF65-F5344CB8AC3E}">
        <p14:creationId xmlns:p14="http://schemas.microsoft.com/office/powerpoint/2010/main" val="3100664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52388" indent="-52388">
              <a:buFont typeface="Wingdings" pitchFamily="2" charset="2"/>
              <a:buChar char="Ø"/>
            </a:pPr>
            <a:endParaRPr lang="en-GB" sz="2400" b="0" dirty="0" smtClean="0">
              <a:solidFill>
                <a:schemeClr val="tx1"/>
              </a:solidFill>
            </a:endParaRPr>
          </a:p>
          <a:p>
            <a:pPr marL="52388" indent="-52388">
              <a:spcAft>
                <a:spcPts val="1200"/>
              </a:spcAft>
              <a:buFont typeface="Wingdings" pitchFamily="2" charset="2"/>
              <a:buChar char="Ø"/>
            </a:pPr>
            <a:r>
              <a:rPr lang="en-GB" sz="2400" b="0" dirty="0" smtClean="0">
                <a:solidFill>
                  <a:schemeClr val="tx1"/>
                </a:solidFill>
              </a:rPr>
              <a:t> </a:t>
            </a:r>
            <a:r>
              <a:rPr lang="en-GB" sz="2400" dirty="0">
                <a:solidFill>
                  <a:schemeClr val="tx1"/>
                </a:solidFill>
              </a:rPr>
              <a:t>ATFM is a key component of the Seamless ATM Plan</a:t>
            </a:r>
          </a:p>
          <a:p>
            <a:pPr marL="52388" indent="-52388">
              <a:spcAft>
                <a:spcPts val="1200"/>
              </a:spcAft>
              <a:buFont typeface="Wingdings" pitchFamily="2" charset="2"/>
              <a:buChar char="Ø"/>
            </a:pPr>
            <a:r>
              <a:rPr lang="en-GB" sz="2400" dirty="0">
                <a:solidFill>
                  <a:schemeClr val="tx1"/>
                </a:solidFill>
              </a:rPr>
              <a:t>The Asia/Pacific ATFM Concept of Operations has been incorporated into the new Draft ATFM Global Guidance Material</a:t>
            </a:r>
          </a:p>
          <a:p>
            <a:pPr marL="52388" indent="-52388">
              <a:buFont typeface="Wingdings" pitchFamily="2" charset="2"/>
              <a:buChar char="Ø"/>
            </a:pPr>
            <a:endParaRPr lang="en-GB" sz="2400" b="0" dirty="0" smtClean="0">
              <a:solidFill>
                <a:schemeClr val="tx1"/>
              </a:solidFill>
            </a:endParaRPr>
          </a:p>
          <a:p>
            <a:pPr marL="52388" indent="-52388">
              <a:buNone/>
            </a:pP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28</a:t>
            </a:fld>
            <a:endParaRPr lang="en-US"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48/8</a:t>
            </a:r>
            <a:endParaRPr lang="en-GB" dirty="0">
              <a:solidFill>
                <a:schemeClr val="tx1"/>
              </a:solidFill>
            </a:endParaRPr>
          </a:p>
        </p:txBody>
      </p:sp>
    </p:spTree>
    <p:extLst>
      <p:ext uri="{BB962C8B-B14F-4D97-AF65-F5344CB8AC3E}">
        <p14:creationId xmlns:p14="http://schemas.microsoft.com/office/powerpoint/2010/main" val="2635566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3361" name="Slide Number Placeholder 4"/>
          <p:cNvSpPr>
            <a:spLocks noGrp="1"/>
          </p:cNvSpPr>
          <p:nvPr>
            <p:ph type="sldNum" sz="quarter" idx="11"/>
          </p:nvPr>
        </p:nvSpPr>
        <p:spPr>
          <a:noFill/>
        </p:spPr>
        <p:txBody>
          <a:bodyPr/>
          <a:lstStyle/>
          <a:p>
            <a:fld id="{3DEC4178-D45A-4DA8-B844-4C62424A9C47}" type="slidenum">
              <a:rPr lang="en-US" smtClean="0">
                <a:cs typeface="Arial" charset="0"/>
              </a:rPr>
              <a:pPr/>
              <a:t>29</a:t>
            </a:fld>
            <a:endParaRPr lang="en-US" smtClean="0">
              <a:cs typeface="Arial" charset="0"/>
            </a:endParaRPr>
          </a:p>
        </p:txBody>
      </p:sp>
      <p:sp>
        <p:nvSpPr>
          <p:cNvPr id="783362" name="Rectangle 2"/>
          <p:cNvSpPr>
            <a:spLocks noGrp="1" noChangeArrowheads="1"/>
          </p:cNvSpPr>
          <p:nvPr>
            <p:ph type="body" idx="1"/>
          </p:nvPr>
        </p:nvSpPr>
        <p:spPr>
          <a:xfrm>
            <a:off x="457200" y="1208088"/>
            <a:ext cx="8229600" cy="5362575"/>
          </a:xfrm>
        </p:spPr>
        <p:txBody>
          <a:bodyPr/>
          <a:lstStyle/>
          <a:p>
            <a:pPr marL="609600" indent="-609600" eaLnBrk="1" hangingPunct="1">
              <a:lnSpc>
                <a:spcPct val="105000"/>
              </a:lnSpc>
              <a:buFont typeface="Wingdings" pitchFamily="2" charset="2"/>
              <a:buNone/>
            </a:pPr>
            <a:r>
              <a:rPr lang="en-US" sz="1800" b="0" smtClean="0"/>
              <a:t>	</a:t>
            </a:r>
            <a:endParaRPr lang="en-US" sz="2000" b="0" smtClean="0"/>
          </a:p>
        </p:txBody>
      </p:sp>
      <p:sp>
        <p:nvSpPr>
          <p:cNvPr id="396291"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1143000" lvl="2" indent="-220663">
              <a:spcBef>
                <a:spcPct val="20000"/>
              </a:spcBef>
              <a:buClr>
                <a:schemeClr val="tx2"/>
              </a:buClr>
              <a:buSzPct val="70000"/>
              <a:buFont typeface="Wingdings" pitchFamily="2" charset="2"/>
              <a:buNone/>
              <a:defRPr/>
            </a:pPr>
            <a:endParaRPr lang="en-US" altLang="zh-CN" sz="2000" b="0" dirty="0">
              <a:effectLst>
                <a:outerShdw blurRad="38100" dist="38100" dir="2700000" algn="tl">
                  <a:srgbClr val="000000"/>
                </a:outerShdw>
              </a:effectLst>
              <a:ea typeface="宋体" pitchFamily="2" charset="-122"/>
              <a:cs typeface="+mn-cs"/>
            </a:endParaRPr>
          </a:p>
          <a:p>
            <a:pPr marL="742950" lvl="1" indent="-285750">
              <a:spcBef>
                <a:spcPct val="20000"/>
              </a:spcBef>
              <a:buClr>
                <a:schemeClr val="tx1"/>
              </a:buClr>
              <a:buFont typeface="Wingdings" pitchFamily="2" charset="2"/>
              <a:buAutoNum type="alphaLcParenR"/>
              <a:defRPr/>
            </a:pPr>
            <a:endParaRPr lang="en-US" altLang="zh-CN" dirty="0">
              <a:solidFill>
                <a:srgbClr val="FFFF00"/>
              </a:solidFill>
              <a:effectLst>
                <a:outerShdw blurRad="38100" dist="38100" dir="2700000" algn="tl">
                  <a:srgbClr val="000000"/>
                </a:outerShdw>
              </a:effectLst>
              <a:ea typeface="宋体" pitchFamily="2" charset="-122"/>
              <a:cs typeface="+mn-cs"/>
            </a:endParaRPr>
          </a:p>
        </p:txBody>
      </p:sp>
      <p:sp>
        <p:nvSpPr>
          <p:cNvPr id="783364" name="WordArt 5"/>
          <p:cNvSpPr>
            <a:spLocks noChangeArrowheads="1" noChangeShapeType="1" noTextEdit="1"/>
          </p:cNvSpPr>
          <p:nvPr/>
        </p:nvSpPr>
        <p:spPr bwMode="auto">
          <a:xfrm>
            <a:off x="2895600" y="2590800"/>
            <a:ext cx="3581400" cy="914400"/>
          </a:xfrm>
          <a:prstGeom prst="rect">
            <a:avLst/>
          </a:prstGeom>
        </p:spPr>
        <p:txBody>
          <a:bodyPr wrap="none" fromWordArt="1">
            <a:prstTxWarp prst="textPlain">
              <a:avLst>
                <a:gd name="adj" fmla="val 50000"/>
              </a:avLst>
            </a:prstTxWarp>
          </a:bodyPr>
          <a:lstStyle/>
          <a:p>
            <a:pPr algn="ctr"/>
            <a:r>
              <a:rPr lang="en-US" sz="4000" kern="10">
                <a:ln w="9525" cap="sq">
                  <a:noFill/>
                  <a:round/>
                  <a:headEnd type="none" w="sm" len="sm"/>
                  <a:tailEnd type="none" w="sm" len="sm"/>
                </a:ln>
                <a:gradFill rotWithShape="1">
                  <a:gsLst>
                    <a:gs pos="0">
                      <a:srgbClr val="FFFF00"/>
                    </a:gs>
                    <a:gs pos="100000">
                      <a:srgbClr val="009999"/>
                    </a:gs>
                  </a:gsLst>
                  <a:lin ang="5400000" scaled="1"/>
                </a:gradFill>
                <a:effectLst>
                  <a:outerShdw dist="53882" dir="2700000" algn="ctr" rotWithShape="0">
                    <a:srgbClr val="C0C0C0"/>
                  </a:outerShdw>
                </a:effectLst>
                <a:latin typeface="Times New Roman"/>
                <a:cs typeface="Times New Roman"/>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5" name="Content Placeholder 2"/>
          <p:cNvSpPr>
            <a:spLocks noGrp="1"/>
          </p:cNvSpPr>
          <p:nvPr>
            <p:ph idx="1"/>
          </p:nvPr>
        </p:nvSpPr>
        <p:spPr>
          <a:xfrm>
            <a:off x="457200" y="1219200"/>
            <a:ext cx="8458200" cy="5105400"/>
          </a:xfrm>
        </p:spPr>
        <p:txBody>
          <a:bodyPr/>
          <a:lstStyle/>
          <a:p>
            <a:pPr>
              <a:spcBef>
                <a:spcPct val="0"/>
              </a:spcBef>
              <a:spcAft>
                <a:spcPts val="600"/>
              </a:spcAft>
              <a:buFont typeface="Wingdings" pitchFamily="2" charset="2"/>
              <a:buChar char="Ø"/>
              <a:defRPr/>
            </a:pPr>
            <a:endParaRPr lang="en-US" sz="2400" dirty="0" smtClean="0">
              <a:solidFill>
                <a:schemeClr val="tx1"/>
              </a:solidFill>
            </a:endParaRPr>
          </a:p>
          <a:p>
            <a:pPr indent="0" eaLnBrk="1" hangingPunct="1">
              <a:lnSpc>
                <a:spcPts val="3300"/>
              </a:lnSpc>
              <a:spcBef>
                <a:spcPts val="1200"/>
              </a:spcBef>
              <a:spcAft>
                <a:spcPts val="600"/>
              </a:spcAft>
              <a:buNone/>
            </a:pPr>
            <a:r>
              <a:rPr lang="en-US" sz="2400" dirty="0" smtClean="0">
                <a:solidFill>
                  <a:schemeClr val="tx1"/>
                </a:solidFill>
              </a:rPr>
              <a:t>The </a:t>
            </a:r>
            <a:r>
              <a:rPr lang="en-US" sz="2400" dirty="0">
                <a:solidFill>
                  <a:schemeClr val="tx1"/>
                </a:solidFill>
              </a:rPr>
              <a:t>Task Force </a:t>
            </a:r>
            <a:r>
              <a:rPr lang="en-US" sz="2400" dirty="0" smtClean="0">
                <a:solidFill>
                  <a:schemeClr val="tx1"/>
                </a:solidFill>
              </a:rPr>
              <a:t>established </a:t>
            </a:r>
            <a:r>
              <a:rPr lang="en-US" sz="2400" dirty="0">
                <a:solidFill>
                  <a:schemeClr val="tx1"/>
                </a:solidFill>
              </a:rPr>
              <a:t>for planning, coordination and implementation of a regional ATM contingency plan</a:t>
            </a:r>
            <a:r>
              <a:rPr lang="en-US" sz="2400" dirty="0" smtClean="0">
                <a:solidFill>
                  <a:schemeClr val="tx1"/>
                </a:solidFill>
              </a:rPr>
              <a:t>.</a:t>
            </a:r>
            <a:endParaRPr lang="en-US" sz="2300" b="0" dirty="0" smtClean="0">
              <a:solidFill>
                <a:schemeClr val="tx1"/>
              </a:solidFill>
            </a:endParaRPr>
          </a:p>
          <a:p>
            <a:pPr indent="0" eaLnBrk="1" hangingPunct="1">
              <a:lnSpc>
                <a:spcPts val="3300"/>
              </a:lnSpc>
              <a:spcBef>
                <a:spcPts val="1200"/>
              </a:spcBef>
              <a:spcAft>
                <a:spcPts val="600"/>
              </a:spcAft>
              <a:buNone/>
            </a:pPr>
            <a:r>
              <a:rPr lang="en-US" sz="2300" dirty="0" smtClean="0">
                <a:solidFill>
                  <a:schemeClr val="tx1"/>
                </a:solidFill>
              </a:rPr>
              <a:t>The Task force met from 17-20 April 2012 in </a:t>
            </a:r>
            <a:r>
              <a:rPr lang="en-US" sz="2300" b="0" dirty="0" smtClean="0">
                <a:solidFill>
                  <a:schemeClr val="tx1"/>
                </a:solidFill>
              </a:rPr>
              <a:t>Bangkok</a:t>
            </a:r>
            <a:endParaRPr lang="en-GB" sz="2300" b="0" dirty="0">
              <a:solidFill>
                <a:schemeClr val="tx1"/>
              </a:solidFill>
            </a:endParaRPr>
          </a:p>
          <a:p>
            <a:pPr indent="0" eaLnBrk="1" hangingPunct="1">
              <a:lnSpc>
                <a:spcPts val="3300"/>
              </a:lnSpc>
              <a:spcBef>
                <a:spcPts val="1200"/>
              </a:spcBef>
              <a:spcAft>
                <a:spcPts val="600"/>
              </a:spcAft>
              <a:buNone/>
            </a:pPr>
            <a:endParaRPr lang="en-GB" sz="2300" b="0" dirty="0">
              <a:solidFill>
                <a:schemeClr val="tx1"/>
              </a:solidFill>
            </a:endParaRPr>
          </a:p>
          <a:p>
            <a:pPr marL="0" indent="0" eaLnBrk="1" hangingPunct="1">
              <a:lnSpc>
                <a:spcPct val="150000"/>
              </a:lnSpc>
              <a:spcAft>
                <a:spcPts val="600"/>
              </a:spcAft>
              <a:buSzPct val="100000"/>
              <a:buNone/>
            </a:pPr>
            <a:r>
              <a:rPr lang="en-US" sz="2400" b="0" dirty="0" smtClean="0">
                <a:solidFill>
                  <a:srgbClr val="FFFFFF"/>
                </a:solidFill>
              </a:rPr>
              <a:t>  </a:t>
            </a:r>
          </a:p>
          <a:p>
            <a:pPr eaLnBrk="1" hangingPunct="1">
              <a:lnSpc>
                <a:spcPct val="150000"/>
              </a:lnSpc>
              <a:spcAft>
                <a:spcPts val="600"/>
              </a:spcAft>
              <a:buSzPct val="100000"/>
              <a:buFont typeface="Arial" charset="0"/>
              <a:buChar char="•"/>
            </a:pPr>
            <a:endParaRPr lang="en-US" sz="2000" b="0" dirty="0" smtClean="0">
              <a:solidFill>
                <a:srgbClr val="FFFFFF"/>
              </a:solidFill>
            </a:endParaRPr>
          </a:p>
          <a:p>
            <a:pPr marL="0" indent="0" eaLnBrk="1" hangingPunct="1">
              <a:lnSpc>
                <a:spcPct val="150000"/>
              </a:lnSpc>
              <a:spcAft>
                <a:spcPts val="600"/>
              </a:spcAft>
              <a:buSzPct val="100000"/>
              <a:buNone/>
            </a:pPr>
            <a:endParaRPr lang="en-US" sz="2400" b="0" dirty="0" smtClean="0">
              <a:solidFill>
                <a:srgbClr val="FFFFFF"/>
              </a:solidFill>
            </a:endParaRPr>
          </a:p>
        </p:txBody>
      </p:sp>
      <p:sp>
        <p:nvSpPr>
          <p:cNvPr id="717826" name="Slide Number Placeholder 3"/>
          <p:cNvSpPr>
            <a:spLocks noGrp="1"/>
          </p:cNvSpPr>
          <p:nvPr>
            <p:ph type="sldNum" sz="quarter" idx="11"/>
          </p:nvPr>
        </p:nvSpPr>
        <p:spPr>
          <a:noFill/>
        </p:spPr>
        <p:txBody>
          <a:bodyPr/>
          <a:lstStyle/>
          <a:p>
            <a:fld id="{5EAE0325-9E36-41BB-A2F8-88B3F06F6C23}" type="slidenum">
              <a:rPr lang="en-US" smtClean="0">
                <a:cs typeface="Arial" charset="0"/>
              </a:rPr>
              <a:pPr/>
              <a:t>3</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bg1">
                    <a:lumMod val="20000"/>
                    <a:lumOff val="80000"/>
                  </a:schemeClr>
                </a:solidFill>
              </a:rPr>
              <a:t>ICAO ACTIONS - 47/1</a:t>
            </a:r>
            <a:endParaRPr lang="en-US" dirty="0">
              <a:solidFill>
                <a:schemeClr val="bg1">
                  <a:lumMod val="20000"/>
                  <a:lumOff val="8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1" name="Content Placeholder 2"/>
          <p:cNvSpPr>
            <a:spLocks noGrp="1"/>
          </p:cNvSpPr>
          <p:nvPr>
            <p:ph idx="1"/>
          </p:nvPr>
        </p:nvSpPr>
        <p:spPr>
          <a:xfrm>
            <a:off x="457200" y="1371600"/>
            <a:ext cx="8305800" cy="4525963"/>
          </a:xfrm>
        </p:spPr>
        <p:txBody>
          <a:bodyPr/>
          <a:lstStyle/>
          <a:p>
            <a:pPr marL="0" indent="0" algn="just">
              <a:buNone/>
            </a:pPr>
            <a:r>
              <a:rPr lang="en-US" sz="2000" i="1" dirty="0" smtClean="0">
                <a:solidFill>
                  <a:schemeClr val="tx1"/>
                </a:solidFill>
              </a:rPr>
              <a:t>Noting the lack of completion of State PBN Implementation Plan in the APAC Region and in keeping with the ICAO Assembly Resolution A37-11, the Conference urges States/Administrations that are yet to develop their plans, to complete a State PBN implementation plan as a matter of urgency to achieve the timelines and intermediate milestones and: </a:t>
            </a:r>
            <a:endParaRPr lang="en-US" sz="2000" dirty="0" smtClean="0">
              <a:solidFill>
                <a:schemeClr val="tx1"/>
              </a:solidFill>
            </a:endParaRPr>
          </a:p>
          <a:p>
            <a:pPr lvl="0">
              <a:buNone/>
            </a:pPr>
            <a:r>
              <a:rPr lang="en-US" sz="2000" i="1" dirty="0" smtClean="0">
                <a:solidFill>
                  <a:schemeClr val="tx1"/>
                </a:solidFill>
              </a:rPr>
              <a:t>	a) requests States/Administrations to identify the focal point, consider deploying some resources to the PBN implementation plan and ensure the responses made within the deadline;</a:t>
            </a:r>
            <a:endParaRPr lang="en-US" sz="2000" dirty="0" smtClean="0">
              <a:solidFill>
                <a:schemeClr val="tx1"/>
              </a:solidFill>
            </a:endParaRPr>
          </a:p>
          <a:p>
            <a:pPr lvl="0">
              <a:buNone/>
            </a:pPr>
            <a:r>
              <a:rPr lang="en-US" sz="2000" i="1" dirty="0" smtClean="0">
                <a:solidFill>
                  <a:schemeClr val="tx1"/>
                </a:solidFill>
              </a:rPr>
              <a:t>	b) submit their plans to the ICAO APAC Office at the earliest; and</a:t>
            </a:r>
            <a:endParaRPr lang="en-US" sz="2000" dirty="0" smtClean="0">
              <a:solidFill>
                <a:schemeClr val="tx1"/>
              </a:solidFill>
            </a:endParaRPr>
          </a:p>
          <a:p>
            <a:pPr>
              <a:buNone/>
            </a:pPr>
            <a:r>
              <a:rPr lang="en-US" sz="2000" i="1" dirty="0" smtClean="0">
                <a:solidFill>
                  <a:schemeClr val="tx1"/>
                </a:solidFill>
              </a:rPr>
              <a:t>	c) requests the ICAO APAC Office to initiate a questionnaire to find out the problem/issues faced by States in not being able to submit a State PBN Implementation Plan.</a:t>
            </a:r>
            <a:endParaRPr lang="en-GB" sz="2000" b="0" dirty="0" smtClean="0">
              <a:solidFill>
                <a:schemeClr val="tx1"/>
              </a:solidFill>
            </a:endParaRPr>
          </a:p>
        </p:txBody>
      </p:sp>
      <p:sp>
        <p:nvSpPr>
          <p:cNvPr id="732162" name="Slide Number Placeholder 3"/>
          <p:cNvSpPr>
            <a:spLocks noGrp="1"/>
          </p:cNvSpPr>
          <p:nvPr>
            <p:ph type="sldNum" sz="quarter" idx="11"/>
          </p:nvPr>
        </p:nvSpPr>
        <p:spPr>
          <a:noFill/>
        </p:spPr>
        <p:txBody>
          <a:bodyPr/>
          <a:lstStyle/>
          <a:p>
            <a:fld id="{EDE8595A-FF88-43F9-8555-A874C2B47058}" type="slidenum">
              <a:rPr lang="en-US" smtClean="0">
                <a:cs typeface="Arial" charset="0"/>
              </a:rPr>
              <a:pPr/>
              <a:t>4</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bg1">
                    <a:lumMod val="20000"/>
                    <a:lumOff val="80000"/>
                  </a:schemeClr>
                </a:solidFill>
              </a:rPr>
              <a:t>ACTION ITEM 47/4</a:t>
            </a:r>
            <a:endParaRPr lang="en-GB" dirty="0">
              <a:solidFill>
                <a:schemeClr val="bg1">
                  <a:lumMod val="20000"/>
                  <a:lumOff val="8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ICAO Action 47/4</a:t>
            </a:r>
            <a:endParaRPr lang="en-US" dirty="0"/>
          </a:p>
        </p:txBody>
      </p:sp>
      <p:sp>
        <p:nvSpPr>
          <p:cNvPr id="3" name="Content Placeholder 2"/>
          <p:cNvSpPr>
            <a:spLocks noGrp="1"/>
          </p:cNvSpPr>
          <p:nvPr>
            <p:ph idx="1"/>
          </p:nvPr>
        </p:nvSpPr>
        <p:spPr/>
        <p:txBody>
          <a:bodyPr/>
          <a:lstStyle/>
          <a:p>
            <a:pPr marL="0" indent="0">
              <a:spcBef>
                <a:spcPct val="0"/>
              </a:spcBef>
              <a:spcAft>
                <a:spcPts val="1200"/>
              </a:spcAft>
              <a:buNone/>
            </a:pPr>
            <a:r>
              <a:rPr lang="en-AU" sz="2400" dirty="0" smtClean="0">
                <a:solidFill>
                  <a:schemeClr val="tx1"/>
                </a:solidFill>
              </a:rPr>
              <a:t>Refer DGCA 49 IP/3/17 on PBN TF outcomes</a:t>
            </a:r>
          </a:p>
          <a:p>
            <a:pPr marL="0" indent="0">
              <a:spcBef>
                <a:spcPct val="0"/>
              </a:spcBef>
              <a:spcAft>
                <a:spcPts val="1200"/>
              </a:spcAft>
              <a:buNone/>
            </a:pPr>
            <a:endParaRPr lang="en-AU" sz="2000" dirty="0">
              <a:solidFill>
                <a:schemeClr val="tx1"/>
              </a:solidFill>
            </a:endParaRPr>
          </a:p>
          <a:p>
            <a:pPr marL="0" indent="0">
              <a:spcBef>
                <a:spcPct val="0"/>
              </a:spcBef>
              <a:spcAft>
                <a:spcPts val="1200"/>
              </a:spcAft>
              <a:buNone/>
            </a:pPr>
            <a:r>
              <a:rPr lang="en-NZ" sz="2000" dirty="0" smtClean="0">
                <a:solidFill>
                  <a:schemeClr val="tx1"/>
                </a:solidFill>
              </a:rPr>
              <a:t>The </a:t>
            </a:r>
            <a:r>
              <a:rPr lang="en-NZ" sz="2000" dirty="0">
                <a:solidFill>
                  <a:schemeClr val="tx1"/>
                </a:solidFill>
              </a:rPr>
              <a:t>PBN Plan Review Team had undertaken assessments of 12 plans in 2012, and as a result there has been a significant improvement in the number of administrations with a ‘Robust’ status plan, so one-third of administrations now had satisfactory PBN planning.  </a:t>
            </a:r>
          </a:p>
          <a:p>
            <a:pPr marL="0" indent="0">
              <a:spcBef>
                <a:spcPct val="0"/>
              </a:spcBef>
              <a:spcAft>
                <a:spcPts val="1200"/>
              </a:spcAft>
              <a:buNone/>
            </a:pPr>
            <a:r>
              <a:rPr lang="en-NZ" sz="2000" dirty="0">
                <a:solidFill>
                  <a:schemeClr val="tx1"/>
                </a:solidFill>
              </a:rPr>
              <a:t>States that had achieved this </a:t>
            </a:r>
            <a:r>
              <a:rPr lang="en-NZ" sz="2000" dirty="0" smtClean="0">
                <a:solidFill>
                  <a:schemeClr val="tx1"/>
                </a:solidFill>
              </a:rPr>
              <a:t>robust status </a:t>
            </a:r>
            <a:r>
              <a:rPr lang="en-NZ" sz="2000" dirty="0">
                <a:solidFill>
                  <a:schemeClr val="tx1"/>
                </a:solidFill>
              </a:rPr>
              <a:t>in the past 12 months were: Hong Kong, China, Myanmar, Nepal, the Philippines and Sri Lanka.  Table </a:t>
            </a:r>
            <a:r>
              <a:rPr lang="en-NZ" sz="2000" dirty="0" smtClean="0">
                <a:solidFill>
                  <a:schemeClr val="tx1"/>
                </a:solidFill>
              </a:rPr>
              <a:t>in next slide provides </a:t>
            </a:r>
            <a:r>
              <a:rPr lang="en-NZ" sz="2000" dirty="0">
                <a:solidFill>
                  <a:schemeClr val="tx1"/>
                </a:solidFill>
              </a:rPr>
              <a:t>an overall summary of the status of Asia/Pacific </a:t>
            </a:r>
            <a:r>
              <a:rPr lang="en-NZ" sz="2000" dirty="0" smtClean="0">
                <a:solidFill>
                  <a:schemeClr val="tx1"/>
                </a:solidFill>
              </a:rPr>
              <a:t>States PBN </a:t>
            </a:r>
            <a:r>
              <a:rPr lang="en-NZ" sz="2000" dirty="0">
                <a:solidFill>
                  <a:schemeClr val="tx1"/>
                </a:solidFill>
              </a:rPr>
              <a:t>Plan changes.</a:t>
            </a:r>
            <a:endParaRPr lang="en-US" sz="2000" dirty="0">
              <a:solidFill>
                <a:schemeClr val="tx1"/>
              </a:solidFill>
            </a:endParaRPr>
          </a:p>
          <a:p>
            <a:pPr>
              <a:spcBef>
                <a:spcPct val="0"/>
              </a:spcBef>
              <a:spcAft>
                <a:spcPts val="1200"/>
              </a:spcAft>
              <a:buFontTx/>
              <a:buNone/>
            </a:pPr>
            <a:endParaRPr lang="en-US" sz="2000" u="sng" dirty="0">
              <a:solidFill>
                <a:schemeClr val="tx1"/>
              </a:solidFill>
            </a:endParaRPr>
          </a:p>
          <a:p>
            <a:pPr>
              <a:spcBef>
                <a:spcPct val="0"/>
              </a:spcBef>
              <a:spcAft>
                <a:spcPts val="1200"/>
              </a:spcAft>
            </a:pPr>
            <a:endParaRPr lang="en-US" sz="2000" dirty="0">
              <a:solidFill>
                <a:srgbClr val="00FFFF"/>
              </a:solidFill>
            </a:endParaRPr>
          </a:p>
          <a:p>
            <a:pPr>
              <a:spcBef>
                <a:spcPct val="0"/>
              </a:spcBef>
              <a:spcAft>
                <a:spcPts val="1200"/>
              </a:spcAft>
              <a:buFontTx/>
              <a:buNone/>
            </a:pPr>
            <a:endParaRPr lang="en-US" sz="2000" u="sng" dirty="0">
              <a:solidFill>
                <a:schemeClr val="tx1"/>
              </a:solidFill>
            </a:endParaRPr>
          </a:p>
          <a:p>
            <a:pPr>
              <a:spcBef>
                <a:spcPct val="0"/>
              </a:spcBef>
              <a:spcAft>
                <a:spcPts val="1200"/>
              </a:spcAft>
              <a:buFontTx/>
              <a:buNone/>
            </a:pPr>
            <a:endParaRPr lang="en-US" sz="2000" u="sng" dirty="0">
              <a:solidFill>
                <a:schemeClr val="tx1"/>
              </a:solidFill>
            </a:endParaRPr>
          </a:p>
          <a:p>
            <a:pPr>
              <a:buFont typeface="Arial" pitchFamily="34" charset="0"/>
              <a:buChar char="•"/>
            </a:pPr>
            <a:endParaRPr lang="en-US" sz="2000" dirty="0" smtClean="0">
              <a:solidFill>
                <a:srgbClr val="FFFF00"/>
              </a:solidFill>
              <a:latin typeface="Times New Roman" pitchFamily="18" charset="0"/>
              <a:cs typeface="Times New Roman" pitchFamily="18" charset="0"/>
            </a:endParaRPr>
          </a:p>
        </p:txBody>
      </p:sp>
      <p:sp>
        <p:nvSpPr>
          <p:cNvPr id="4" name="Slide Number Placeholder 3"/>
          <p:cNvSpPr>
            <a:spLocks noGrp="1"/>
          </p:cNvSpPr>
          <p:nvPr>
            <p:ph type="sldNum" sz="quarter" idx="11"/>
          </p:nvPr>
        </p:nvSpPr>
        <p:spPr/>
        <p:txBody>
          <a:bodyPr/>
          <a:lstStyle/>
          <a:p>
            <a:pPr>
              <a:defRPr/>
            </a:pPr>
            <a:fld id="{311C3068-F6AA-4023-AF30-DB09B4AFFD1F}"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ICAO Action 47/4</a:t>
            </a:r>
            <a:endParaRPr lang="en-US" dirty="0"/>
          </a:p>
        </p:txBody>
      </p:sp>
      <p:sp>
        <p:nvSpPr>
          <p:cNvPr id="3" name="Content Placeholder 2"/>
          <p:cNvSpPr>
            <a:spLocks noGrp="1"/>
          </p:cNvSpPr>
          <p:nvPr>
            <p:ph idx="1"/>
          </p:nvPr>
        </p:nvSpPr>
        <p:spPr>
          <a:xfrm>
            <a:off x="457200" y="1219200"/>
            <a:ext cx="8229600" cy="5181600"/>
          </a:xfrm>
        </p:spPr>
        <p:txBody>
          <a:bodyPr/>
          <a:lstStyle/>
          <a:p>
            <a:pPr algn="just">
              <a:buNone/>
            </a:pPr>
            <a:r>
              <a:rPr lang="en-US" sz="1800" dirty="0" smtClean="0"/>
              <a:t>								Continued</a:t>
            </a:r>
          </a:p>
          <a:p>
            <a:pPr lvl="5"/>
            <a:endParaRPr lang="en-US" sz="200" dirty="0" smtClean="0"/>
          </a:p>
        </p:txBody>
      </p:sp>
      <p:sp>
        <p:nvSpPr>
          <p:cNvPr id="4" name="Slide Number Placeholder 3"/>
          <p:cNvSpPr>
            <a:spLocks noGrp="1"/>
          </p:cNvSpPr>
          <p:nvPr>
            <p:ph type="sldNum" sz="quarter" idx="11"/>
          </p:nvPr>
        </p:nvSpPr>
        <p:spPr/>
        <p:txBody>
          <a:bodyPr/>
          <a:lstStyle/>
          <a:p>
            <a:pPr>
              <a:defRPr/>
            </a:pPr>
            <a:fld id="{311C3068-F6AA-4023-AF30-DB09B4AFFD1F}" type="slidenum">
              <a:rPr lang="en-US" smtClean="0"/>
              <a:pPr>
                <a:defRPr/>
              </a:pPr>
              <a:t>6</a:t>
            </a:fld>
            <a:endParaRPr lang="en-US" dirty="0"/>
          </a:p>
        </p:txBody>
      </p:sp>
      <p:pic>
        <p:nvPicPr>
          <p:cNvPr id="5" name="Picture 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7724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ICAO Action 47/4</a:t>
            </a:r>
            <a:endParaRPr lang="en-US" dirty="0"/>
          </a:p>
        </p:txBody>
      </p:sp>
      <p:sp>
        <p:nvSpPr>
          <p:cNvPr id="3" name="Content Placeholder 2"/>
          <p:cNvSpPr>
            <a:spLocks noGrp="1"/>
          </p:cNvSpPr>
          <p:nvPr>
            <p:ph idx="1"/>
          </p:nvPr>
        </p:nvSpPr>
        <p:spPr>
          <a:xfrm>
            <a:off x="457200" y="1219200"/>
            <a:ext cx="8229600" cy="5181600"/>
          </a:xfrm>
        </p:spPr>
        <p:txBody>
          <a:bodyPr/>
          <a:lstStyle/>
          <a:p>
            <a:pPr>
              <a:buFont typeface="Arial" pitchFamily="34" charset="0"/>
              <a:buChar char="•"/>
            </a:pPr>
            <a:r>
              <a:rPr lang="en-US" sz="2000" dirty="0" smtClean="0">
                <a:solidFill>
                  <a:srgbClr val="FFFFFF"/>
                </a:solidFill>
                <a:latin typeface="Times New Roman" pitchFamily="18" charset="0"/>
                <a:cs typeface="Times New Roman" pitchFamily="18" charset="0"/>
              </a:rPr>
              <a:t>Continued: </a:t>
            </a:r>
          </a:p>
          <a:p>
            <a:pPr>
              <a:buNone/>
            </a:pPr>
            <a:r>
              <a:rPr lang="en-AU" sz="1600" dirty="0" smtClean="0"/>
              <a:t>	</a:t>
            </a:r>
          </a:p>
          <a:p>
            <a:pPr>
              <a:spcBef>
                <a:spcPct val="0"/>
              </a:spcBef>
              <a:spcAft>
                <a:spcPts val="1200"/>
              </a:spcAft>
            </a:pPr>
            <a:r>
              <a:rPr lang="en-NZ" sz="1800" dirty="0" smtClean="0">
                <a:solidFill>
                  <a:schemeClr val="tx1"/>
                </a:solidFill>
              </a:rPr>
              <a:t>Notwithstanding </a:t>
            </a:r>
            <a:r>
              <a:rPr lang="en-NZ" sz="1800" dirty="0">
                <a:solidFill>
                  <a:schemeClr val="tx1"/>
                </a:solidFill>
              </a:rPr>
              <a:t>the overall improvement, a large number of States remained as either ‘Marginal’ or ‘Incomplete’ status plans, or had no plan.  States with significant aviation activity in this category were Malaysia (‘Marginal’), Pakistan (‘Marginal’) and Indonesia (‘Incomplete’).    </a:t>
            </a:r>
            <a:endParaRPr lang="en-US" sz="1800" dirty="0">
              <a:solidFill>
                <a:schemeClr val="tx1"/>
              </a:solidFill>
            </a:endParaRPr>
          </a:p>
          <a:p>
            <a:pPr>
              <a:spcBef>
                <a:spcPct val="0"/>
              </a:spcBef>
              <a:spcAft>
                <a:spcPts val="1200"/>
              </a:spcAft>
            </a:pPr>
            <a:r>
              <a:rPr lang="en-NZ" sz="1800" dirty="0">
                <a:solidFill>
                  <a:schemeClr val="tx1"/>
                </a:solidFill>
              </a:rPr>
              <a:t>Of significant interest to the Task Force was the proportion of Pacific Island administrations (14 of 18) that had not provided a PBN Plan to the Asia/Pacific Office</a:t>
            </a:r>
            <a:endParaRPr lang="en-US" sz="1800" dirty="0">
              <a:solidFill>
                <a:schemeClr val="tx1"/>
              </a:solidFill>
            </a:endParaRPr>
          </a:p>
          <a:p>
            <a:pPr>
              <a:spcBef>
                <a:spcPct val="0"/>
              </a:spcBef>
              <a:spcAft>
                <a:spcPts val="1200"/>
              </a:spcAft>
            </a:pPr>
            <a:r>
              <a:rPr lang="en-AU" sz="1800" dirty="0">
                <a:solidFill>
                  <a:schemeClr val="tx1"/>
                </a:solidFill>
              </a:rPr>
              <a:t>A PBN SIP Workshop has been approved and is planned for Nadi, Fiji 10-11 December 2012, which will be held before the last PBN/TF/10.  The PBN  Workshop is intended to focus on bringing the small South Pacific Island States up to speed with a State PBN Plan. </a:t>
            </a:r>
          </a:p>
          <a:p>
            <a:pPr algn="just">
              <a:buNone/>
            </a:pPr>
            <a:endParaRPr lang="en-US" sz="1800" dirty="0">
              <a:solidFill>
                <a:srgbClr val="FFFFFF"/>
              </a:solidFill>
              <a:latin typeface="Times New Roman" pitchFamily="18" charset="0"/>
              <a:cs typeface="Times New Roman" pitchFamily="18" charset="0"/>
            </a:endParaRPr>
          </a:p>
        </p:txBody>
      </p:sp>
      <p:sp>
        <p:nvSpPr>
          <p:cNvPr id="4" name="Slide Number Placeholder 3"/>
          <p:cNvSpPr>
            <a:spLocks noGrp="1"/>
          </p:cNvSpPr>
          <p:nvPr>
            <p:ph type="sldNum" sz="quarter" idx="11"/>
          </p:nvPr>
        </p:nvSpPr>
        <p:spPr/>
        <p:txBody>
          <a:bodyPr/>
          <a:lstStyle/>
          <a:p>
            <a:pPr>
              <a:defRPr/>
            </a:pPr>
            <a:fld id="{311C3068-F6AA-4023-AF30-DB09B4AFFD1F}"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r>
              <a:rPr lang="en-US" sz="2400" i="1" dirty="0" smtClean="0">
                <a:solidFill>
                  <a:schemeClr val="tx1"/>
                </a:solidFill>
              </a:rPr>
              <a:t>Taking cognizance of the difficulties mentioned in the DGCA-47/DP/9c/3 (Scheduling of DGCA Conferences being held in the same years as ICAO Assemblies) paper, the Conference agrees that during an ICAO Assembly year, the DGCA Conference should be held in a reasonable timeframe before or after the ICAO Assembly, noting that this may require some adjustments to the rescheduling of other related regional meetings.</a:t>
            </a:r>
            <a:endParaRPr lang="en-GB" sz="2400" b="0" dirty="0" smtClean="0">
              <a:solidFill>
                <a:schemeClr val="tx1"/>
              </a:solidFill>
            </a:endParaRP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8</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bg1">
                    <a:lumMod val="20000"/>
                    <a:lumOff val="80000"/>
                  </a:schemeClr>
                </a:solidFill>
              </a:rPr>
              <a:t>ACTION ITEM 47/16</a:t>
            </a:r>
            <a:endParaRPr lang="en-GB" dirty="0">
              <a:solidFill>
                <a:schemeClr val="bg1">
                  <a:lumMod val="20000"/>
                  <a:lumOff val="8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Content Placeholder 2"/>
          <p:cNvSpPr>
            <a:spLocks noGrp="1"/>
          </p:cNvSpPr>
          <p:nvPr>
            <p:ph idx="1"/>
          </p:nvPr>
        </p:nvSpPr>
        <p:spPr/>
        <p:txBody>
          <a:bodyPr/>
          <a:lstStyle/>
          <a:p>
            <a:pPr marL="0" indent="0" algn="just">
              <a:buNone/>
            </a:pPr>
            <a:r>
              <a:rPr lang="en-US" sz="2000" dirty="0" smtClean="0">
                <a:solidFill>
                  <a:schemeClr val="tx1"/>
                </a:solidFill>
              </a:rPr>
              <a:t>The </a:t>
            </a:r>
            <a:r>
              <a:rPr lang="en-US" sz="2000" dirty="0">
                <a:solidFill>
                  <a:schemeClr val="tx1"/>
                </a:solidFill>
              </a:rPr>
              <a:t>ICAO Regional Office looked at various options </a:t>
            </a:r>
            <a:r>
              <a:rPr lang="en-US" sz="2000" dirty="0" smtClean="0">
                <a:solidFill>
                  <a:schemeClr val="tx1"/>
                </a:solidFill>
              </a:rPr>
              <a:t>for maximizing efficiency and </a:t>
            </a:r>
            <a:r>
              <a:rPr lang="en-US" sz="2000" dirty="0">
                <a:solidFill>
                  <a:schemeClr val="tx1"/>
                </a:solidFill>
              </a:rPr>
              <a:t>in consultation with State Administration worked out the following draft program keeping in view the overall objective of efficient management of meetings, cost effectiveness and resources within Regional Office for year 2013. </a:t>
            </a:r>
          </a:p>
          <a:p>
            <a:endParaRPr lang="en-US" sz="2000" dirty="0">
              <a:solidFill>
                <a:schemeClr val="tx1"/>
              </a:solidFill>
            </a:endParaRPr>
          </a:p>
          <a:p>
            <a:pPr lvl="0">
              <a:buFont typeface="Wingdings" pitchFamily="2" charset="2"/>
              <a:buChar char="Ø"/>
            </a:pPr>
            <a:r>
              <a:rPr lang="en-US" sz="2000" i="1" dirty="0" smtClean="0">
                <a:solidFill>
                  <a:schemeClr val="tx1"/>
                </a:solidFill>
              </a:rPr>
              <a:t>Reducing the </a:t>
            </a:r>
            <a:r>
              <a:rPr lang="en-US" sz="2000" i="1" dirty="0">
                <a:solidFill>
                  <a:schemeClr val="tx1"/>
                </a:solidFill>
              </a:rPr>
              <a:t>number of APANPIRG Meeting days from 5 to3;</a:t>
            </a:r>
            <a:endParaRPr lang="en-US" sz="2000" dirty="0">
              <a:solidFill>
                <a:schemeClr val="tx1"/>
              </a:solidFill>
            </a:endParaRPr>
          </a:p>
          <a:p>
            <a:pPr lvl="0">
              <a:buFont typeface="Wingdings" pitchFamily="2" charset="2"/>
              <a:buChar char="Ø"/>
            </a:pPr>
            <a:r>
              <a:rPr lang="en-US" sz="2000" i="1" dirty="0">
                <a:solidFill>
                  <a:schemeClr val="tx1"/>
                </a:solidFill>
              </a:rPr>
              <a:t>Holding RASG APAC meeting back to back with APANPIRG Meeting;</a:t>
            </a:r>
            <a:endParaRPr lang="en-US" sz="2000" dirty="0">
              <a:solidFill>
                <a:schemeClr val="tx1"/>
              </a:solidFill>
            </a:endParaRPr>
          </a:p>
          <a:p>
            <a:pPr lvl="0">
              <a:buFont typeface="Wingdings" pitchFamily="2" charset="2"/>
              <a:buChar char="Ø"/>
            </a:pPr>
            <a:r>
              <a:rPr lang="en-US" sz="2000" i="1" dirty="0">
                <a:solidFill>
                  <a:schemeClr val="tx1"/>
                </a:solidFill>
              </a:rPr>
              <a:t>Holding DGCA Conference consecutively with APANPIRG &amp; RASG Meetings.   </a:t>
            </a:r>
            <a:endParaRPr lang="en-US" sz="2000" dirty="0">
              <a:solidFill>
                <a:schemeClr val="tx1"/>
              </a:solidFill>
            </a:endParaRPr>
          </a:p>
          <a:p>
            <a:endParaRPr lang="en-US" sz="2000" dirty="0">
              <a:solidFill>
                <a:schemeClr val="tx1"/>
              </a:solidFill>
            </a:endParaRPr>
          </a:p>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endParaRPr lang="en-GB" sz="2400" b="0" dirty="0" smtClean="0">
              <a:solidFill>
                <a:schemeClr val="tx1"/>
              </a:solidFill>
            </a:endParaRPr>
          </a:p>
          <a:p>
            <a:pPr marL="52388" indent="-52388">
              <a:buFont typeface="Wingdings" pitchFamily="2" charset="2"/>
              <a:buChar char="Ø"/>
            </a:pPr>
            <a:r>
              <a:rPr lang="en-GB" sz="2400" b="0" dirty="0" smtClean="0">
                <a:solidFill>
                  <a:schemeClr val="tx1"/>
                </a:solidFill>
              </a:rPr>
              <a:t> 50</a:t>
            </a:r>
            <a:r>
              <a:rPr lang="en-GB" sz="2400" b="0" baseline="30000" dirty="0" smtClean="0">
                <a:solidFill>
                  <a:schemeClr val="tx1"/>
                </a:solidFill>
              </a:rPr>
              <a:t>th</a:t>
            </a:r>
            <a:r>
              <a:rPr lang="en-GB" sz="2400" b="0" dirty="0" smtClean="0">
                <a:solidFill>
                  <a:schemeClr val="tx1"/>
                </a:solidFill>
              </a:rPr>
              <a:t> DGCA Conference is scheduled to be held in Bangkok from 1 to 3 July 2013. </a:t>
            </a:r>
          </a:p>
          <a:p>
            <a:pPr marL="52388" indent="-52388">
              <a:buNone/>
            </a:pPr>
            <a:r>
              <a:rPr lang="en-GB" sz="2400" b="0" dirty="0" smtClean="0">
                <a:solidFill>
                  <a:schemeClr val="tx1"/>
                </a:solidFill>
              </a:rPr>
              <a:t> </a:t>
            </a:r>
          </a:p>
        </p:txBody>
      </p:sp>
      <p:sp>
        <p:nvSpPr>
          <p:cNvPr id="779266" name="Slide Number Placeholder 3"/>
          <p:cNvSpPr>
            <a:spLocks noGrp="1"/>
          </p:cNvSpPr>
          <p:nvPr>
            <p:ph type="sldNum" sz="quarter" idx="11"/>
          </p:nvPr>
        </p:nvSpPr>
        <p:spPr>
          <a:noFill/>
        </p:spPr>
        <p:txBody>
          <a:bodyPr/>
          <a:lstStyle/>
          <a:p>
            <a:fld id="{9C60D0B6-7558-4B1C-AA62-2C5912530E2E}" type="slidenum">
              <a:rPr lang="en-US" smtClean="0">
                <a:cs typeface="Arial" charset="0"/>
              </a:rPr>
              <a:pPr/>
              <a:t>9</a:t>
            </a:fld>
            <a:endParaRPr lang="en-US" dirty="0" smtClean="0">
              <a:cs typeface="Arial" charset="0"/>
            </a:endParaRPr>
          </a:p>
        </p:txBody>
      </p:sp>
      <p:sp>
        <p:nvSpPr>
          <p:cNvPr id="5" name="Title 1"/>
          <p:cNvSpPr>
            <a:spLocks noGrp="1"/>
          </p:cNvSpPr>
          <p:nvPr>
            <p:ph type="title"/>
          </p:nvPr>
        </p:nvSpPr>
        <p:spPr/>
        <p:txBody>
          <a:bodyPr/>
          <a:lstStyle/>
          <a:p>
            <a:pPr eaLnBrk="1" hangingPunct="1">
              <a:defRPr/>
            </a:pPr>
            <a:r>
              <a:rPr lang="en-US" dirty="0" smtClean="0">
                <a:solidFill>
                  <a:schemeClr val="tx1"/>
                </a:solidFill>
              </a:rPr>
              <a:t>ICAO Action 47/16</a:t>
            </a:r>
            <a:endParaRPr lang="en-GB"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977B411FD73C4887A086A47442CE06" ma:contentTypeVersion="5" ma:contentTypeDescription="Create a new document." ma:contentTypeScope="" ma:versionID="2d912c341bc1fc839b345377702247bd">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 xsi:nil="true"/>
    <Type_x0020_Name xmlns="2b0c29a6-a2e0-472b-bfb4-397922b0132f">Agenda Item 2: Review of Action Items Arising from the 48th Conference-</Type_x0020_Name>
    <Presenter xmlns="2b0c29a6-a2e0-472b-bfb4-397922b0132f">Secretariat</Presenter>
    <Update_x0020_Date xmlns="2b0c29a6-a2e0-472b-bfb4-397922b0132f">Oct 16,2012</Update_x0020_Date>
    <Number xmlns="2b0c29a6-a2e0-472b-bfb4-397922b0132f" xsi:nil="true"/>
  </documentManagement>
</p:properties>
</file>

<file path=customXml/itemProps1.xml><?xml version="1.0" encoding="utf-8"?>
<ds:datastoreItem xmlns:ds="http://schemas.openxmlformats.org/officeDocument/2006/customXml" ds:itemID="{91B72672-EAA3-42B8-897F-F76D23C7CAA0}"/>
</file>

<file path=customXml/itemProps2.xml><?xml version="1.0" encoding="utf-8"?>
<ds:datastoreItem xmlns:ds="http://schemas.openxmlformats.org/officeDocument/2006/customXml" ds:itemID="{660F4CEC-24B2-40EE-9FC1-A747F500EE77}"/>
</file>

<file path=customXml/itemProps3.xml><?xml version="1.0" encoding="utf-8"?>
<ds:datastoreItem xmlns:ds="http://schemas.openxmlformats.org/officeDocument/2006/customXml" ds:itemID="{E0FF9ED3-C48C-4902-951E-29FD01A4DD0D}"/>
</file>

<file path=docProps/app.xml><?xml version="1.0" encoding="utf-8"?>
<Properties xmlns="http://schemas.openxmlformats.org/officeDocument/2006/extended-properties" xmlns:vt="http://schemas.openxmlformats.org/officeDocument/2006/docPropsVTypes">
  <Template/>
  <TotalTime>5503</TotalTime>
  <Words>1339</Words>
  <Application>Microsoft Office PowerPoint</Application>
  <PresentationFormat>On-screen Show (4:3)</PresentationFormat>
  <Paragraphs>230</Paragraphs>
  <Slides>29</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Stream</vt:lpstr>
      <vt:lpstr>CorelDRAW</vt:lpstr>
      <vt:lpstr>RESPONSES FROM ADMINISTRATIONS  TO ACTION ITEMS ARISING FROM THE 48th CONFERENCE OF DIRECTORS GENERAL OF CIVIL AVIATION,  ASIA AND PACIFIC REGIONS</vt:lpstr>
      <vt:lpstr>ACTION ITEM 47/1</vt:lpstr>
      <vt:lpstr>ICAO ACTIONS - 47/1</vt:lpstr>
      <vt:lpstr>ACTION ITEM 47/4</vt:lpstr>
      <vt:lpstr>ICAO Action 47/4</vt:lpstr>
      <vt:lpstr>ICAO Action 47/4</vt:lpstr>
      <vt:lpstr>ICAO Action 47/4</vt:lpstr>
      <vt:lpstr>ACTION ITEM 47/16</vt:lpstr>
      <vt:lpstr>ICAO Action 47/16</vt:lpstr>
      <vt:lpstr>ICAO Action 47/16</vt:lpstr>
      <vt:lpstr>48 DGCA Conference Action Items </vt:lpstr>
      <vt:lpstr>Action Item 48/1</vt:lpstr>
      <vt:lpstr>ICAO Action 48/1</vt:lpstr>
      <vt:lpstr>Action Item 48/ 2</vt:lpstr>
      <vt:lpstr>ICAO Action 48/2</vt:lpstr>
      <vt:lpstr>Action Item 48/ 3</vt:lpstr>
      <vt:lpstr>ICAO Action 48/3</vt:lpstr>
      <vt:lpstr>Action Item 48/ 4</vt:lpstr>
      <vt:lpstr>ICAO Action 48/4</vt:lpstr>
      <vt:lpstr>Action Item 48/5</vt:lpstr>
      <vt:lpstr>ICAO Action 48/5</vt:lpstr>
      <vt:lpstr>Action Item 48/6</vt:lpstr>
      <vt:lpstr>ICAO Action - 48/6</vt:lpstr>
      <vt:lpstr>Action Item 48/7</vt:lpstr>
      <vt:lpstr>ICAO Action 48/7</vt:lpstr>
      <vt:lpstr>ICAO Action 48/7</vt:lpstr>
      <vt:lpstr>Action Item 48/8</vt:lpstr>
      <vt:lpstr>ICAO Action 48/8</vt:lpstr>
      <vt:lpstr>PowerPoint Presentation</vt:lpstr>
    </vt:vector>
  </TitlesOfParts>
  <Company>ICAO of the 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Responses from Administrations to Action Items Arising from the 48th Conference of Directors General of Civil Aviation, Asia and Pacific Regions</dc:title>
  <dc:creator>nbaierl</dc:creator>
  <cp:lastModifiedBy>Natarajan C. Sekhar</cp:lastModifiedBy>
  <cp:revision>566</cp:revision>
  <cp:lastPrinted>2012-09-27T00:40:19Z</cp:lastPrinted>
  <dcterms:created xsi:type="dcterms:W3CDTF">2004-09-21T03:14:00Z</dcterms:created>
  <dcterms:modified xsi:type="dcterms:W3CDTF">2012-10-03T06:42:35Z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0x010100F1977B411FD73C4887A086A47442CE06</vt:lpwstr>
  </property>
  <property fmtid="{D5CDD505-2E9C-101B-9397-08002B2CF9AE}" pid="3" name="Order">
    <vt:r8>100</vt:r8>
  </property>
</Properties>
</file>